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diagrams/quickStyle2.xml" ContentType="application/vnd.openxmlformats-officedocument.drawingml.diagramStyle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drawing7.xml" ContentType="application/vnd.ms-office.drawingml.diagramDrawing+xml"/>
  <Default Extension="xlsx" ContentType="application/vnd.openxmlformats-officedocument.spreadsheetml.sheet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diagrams/quickStyle3.xml" ContentType="application/vnd.openxmlformats-officedocument.drawingml.diagramStyl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diagrams/layout6.xml" ContentType="application/vnd.openxmlformats-officedocument.drawingml.diagramLayout+xml"/>
  <Override PartName="/ppt/tags/tag1.xml" ContentType="application/vnd.openxmlformats-officedocument.presentationml.tags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drawing9.xml" ContentType="application/vnd.ms-office.drawingml.diagramDrawing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diagrams/colors6.xml" ContentType="application/vnd.openxmlformats-officedocument.drawingml.diagramColors+xml"/>
  <Override PartName="/ppt/notesSlides/notesSlide10.xml" ContentType="application/vnd.openxmlformats-officedocument.presentationml.notesSlide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tags/tag3.xml" ContentType="application/vnd.openxmlformats-officedocument.presentationml.tags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diagrams/data9.xml" ContentType="application/vnd.openxmlformats-officedocument.drawingml.diagramData+xml"/>
  <Override PartName="/ppt/notesSlides/notesSlide15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diagrams/layout4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diagrams/drawing6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62" r:id="rId2"/>
    <p:sldMasterId id="2147483664" r:id="rId3"/>
    <p:sldMasterId id="2147483678" r:id="rId4"/>
    <p:sldMasterId id="2147483690" r:id="rId5"/>
    <p:sldMasterId id="2147483702" r:id="rId6"/>
    <p:sldMasterId id="2147483714" r:id="rId7"/>
  </p:sldMasterIdLst>
  <p:notesMasterIdLst>
    <p:notesMasterId r:id="rId25"/>
  </p:notesMasterIdLst>
  <p:handoutMasterIdLst>
    <p:handoutMasterId r:id="rId26"/>
  </p:handoutMasterIdLst>
  <p:sldIdLst>
    <p:sldId id="256" r:id="rId8"/>
    <p:sldId id="469" r:id="rId9"/>
    <p:sldId id="466" r:id="rId10"/>
    <p:sldId id="455" r:id="rId11"/>
    <p:sldId id="471" r:id="rId12"/>
    <p:sldId id="472" r:id="rId13"/>
    <p:sldId id="386" r:id="rId14"/>
    <p:sldId id="473" r:id="rId15"/>
    <p:sldId id="456" r:id="rId16"/>
    <p:sldId id="453" r:id="rId17"/>
    <p:sldId id="460" r:id="rId18"/>
    <p:sldId id="458" r:id="rId19"/>
    <p:sldId id="461" r:id="rId20"/>
    <p:sldId id="462" r:id="rId21"/>
    <p:sldId id="467" r:id="rId22"/>
    <p:sldId id="468" r:id="rId23"/>
    <p:sldId id="470" r:id="rId24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3300"/>
    <a:srgbClr val="FFCC66"/>
    <a:srgbClr val="3C78B4"/>
    <a:srgbClr val="CCFF99"/>
    <a:srgbClr val="237DAE"/>
    <a:srgbClr val="D2D2D2"/>
    <a:srgbClr val="1E82B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20"/>
    <p:restoredTop sz="98701" autoAdjust="0"/>
  </p:normalViewPr>
  <p:slideViewPr>
    <p:cSldViewPr>
      <p:cViewPr varScale="1">
        <p:scale>
          <a:sx n="94" d="100"/>
          <a:sy n="94" d="100"/>
        </p:scale>
        <p:origin x="-450" y="-1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928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plotArea>
      <c:layout>
        <c:manualLayout>
          <c:layoutTarget val="inner"/>
          <c:xMode val="edge"/>
          <c:yMode val="edge"/>
          <c:x val="0.38183333333333336"/>
          <c:y val="0.26262075690421138"/>
          <c:w val="0.26932644356955443"/>
          <c:h val="0.52848294263797557"/>
        </c:manualLayout>
      </c:layout>
      <c:radarChart>
        <c:radarStyle val="marker"/>
        <c:ser>
          <c:idx val="0"/>
          <c:order val="0"/>
          <c:tx>
            <c:strRef>
              <c:f>Sheet1!$B$1</c:f>
              <c:strCache>
                <c:ptCount val="1"/>
                <c:pt idx="0">
                  <c:v>search ads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User Experience vs. Customer Needs</c:v>
                </c:pt>
                <c:pt idx="1">
                  <c:v>CPM vs. PV</c:v>
                </c:pt>
                <c:pt idx="2">
                  <c:v>Monopoly vs. Competition</c:v>
                </c:pt>
                <c:pt idx="3">
                  <c:v>Continuous vs. Discrete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90</c:v>
                </c:pt>
                <c:pt idx="1">
                  <c:v>95</c:v>
                </c:pt>
                <c:pt idx="2">
                  <c:v>80</c:v>
                </c:pt>
                <c:pt idx="3">
                  <c:v>90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video ads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User Experience vs. Customer Needs</c:v>
                </c:pt>
                <c:pt idx="1">
                  <c:v>CPM vs. PV</c:v>
                </c:pt>
                <c:pt idx="2">
                  <c:v>Monopoly vs. Competition</c:v>
                </c:pt>
                <c:pt idx="3">
                  <c:v>Continuous vs. Discrete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20</c:v>
                </c:pt>
                <c:pt idx="1">
                  <c:v>30</c:v>
                </c:pt>
                <c:pt idx="2">
                  <c:v>40</c:v>
                </c:pt>
                <c:pt idx="3">
                  <c:v>60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superbowl ads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User Experience vs. Customer Needs</c:v>
                </c:pt>
                <c:pt idx="1">
                  <c:v>CPM vs. PV</c:v>
                </c:pt>
                <c:pt idx="2">
                  <c:v>Monopoly vs. Competition</c:v>
                </c:pt>
                <c:pt idx="3">
                  <c:v>Continuous vs. Discrete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90</c:v>
                </c:pt>
                <c:pt idx="1">
                  <c:v>30</c:v>
                </c:pt>
                <c:pt idx="2">
                  <c:v>90</c:v>
                </c:pt>
                <c:pt idx="3">
                  <c:v>20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social ads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User Experience vs. Customer Needs</c:v>
                </c:pt>
                <c:pt idx="1">
                  <c:v>CPM vs. PV</c:v>
                </c:pt>
                <c:pt idx="2">
                  <c:v>Monopoly vs. Competition</c:v>
                </c:pt>
                <c:pt idx="3">
                  <c:v>Continuous vs. Discrete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80</c:v>
                </c:pt>
                <c:pt idx="1">
                  <c:v>90</c:v>
                </c:pt>
                <c:pt idx="2">
                  <c:v>65</c:v>
                </c:pt>
                <c:pt idx="3">
                  <c:v>90</c:v>
                </c:pt>
              </c:numCache>
            </c:numRef>
          </c:val>
        </c:ser>
        <c:axId val="124261504"/>
        <c:axId val="124263040"/>
      </c:radarChart>
      <c:catAx>
        <c:axId val="124261504"/>
        <c:scaling>
          <c:orientation val="minMax"/>
        </c:scaling>
        <c:axPos val="b"/>
        <c:majorGridlines/>
        <c:numFmt formatCode="yyyy/m/d" sourceLinked="1"/>
        <c:tickLblPos val="nextTo"/>
        <c:txPr>
          <a:bodyPr/>
          <a:lstStyle/>
          <a:p>
            <a:pPr>
              <a:defRPr sz="1400" b="1">
                <a:latin typeface="Cambria Math" pitchFamily="18" charset="0"/>
                <a:ea typeface="Cambria Math" pitchFamily="18" charset="0"/>
              </a:defRPr>
            </a:pPr>
            <a:endParaRPr lang="zh-CN"/>
          </a:p>
        </c:txPr>
        <c:crossAx val="124263040"/>
        <c:crosses val="autoZero"/>
        <c:auto val="1"/>
        <c:lblAlgn val="ctr"/>
        <c:lblOffset val="100"/>
      </c:catAx>
      <c:valAx>
        <c:axId val="124263040"/>
        <c:scaling>
          <c:orientation val="minMax"/>
        </c:scaling>
        <c:axPos val="l"/>
        <c:majorGridlines/>
        <c:numFmt formatCode="General" sourceLinked="1"/>
        <c:majorTickMark val="cross"/>
        <c:tickLblPos val="nextTo"/>
        <c:crossAx val="1242615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2.7777777777777853E-2"/>
          <c:y val="0.71025317265173982"/>
          <c:w val="0.29583333333333334"/>
          <c:h val="0.22175901108630891"/>
        </c:manualLayout>
      </c:layout>
      <c:txPr>
        <a:bodyPr/>
        <a:lstStyle/>
        <a:p>
          <a:pPr>
            <a:defRPr sz="1400">
              <a:latin typeface="Cambria Math" pitchFamily="18" charset="0"/>
              <a:ea typeface="Cambria Math" pitchFamily="18" charset="0"/>
            </a:defRPr>
          </a:pPr>
          <a:endParaRPr lang="zh-CN"/>
        </a:p>
      </c:txPr>
    </c:legend>
    <c:plotVisOnly val="1"/>
  </c:chart>
  <c:spPr>
    <a:gradFill rotWithShape="1">
      <a:gsLst>
        <a:gs pos="0">
          <a:schemeClr val="dk1">
            <a:shade val="51000"/>
            <a:satMod val="130000"/>
          </a:schemeClr>
        </a:gs>
        <a:gs pos="80000">
          <a:schemeClr val="dk1">
            <a:shade val="93000"/>
            <a:satMod val="130000"/>
          </a:schemeClr>
        </a:gs>
        <a:gs pos="100000">
          <a:schemeClr val="dk1">
            <a:shade val="94000"/>
            <a:satMod val="135000"/>
          </a:schemeClr>
        </a:gs>
      </a:gsLst>
      <a:lin ang="16200000" scaled="0"/>
    </a:gradFill>
    <a:ln>
      <a:noFill/>
    </a:ln>
    <a:effectLst>
      <a:outerShdw blurRad="40000" dist="23000" dir="5400000" rotWithShape="0">
        <a:srgbClr val="000000">
          <a:alpha val="35000"/>
        </a:srgbClr>
      </a:outerShdw>
    </a:effectLst>
    <a:scene3d>
      <a:camera prst="orthographicFront">
        <a:rot lat="0" lon="0" rev="0"/>
      </a:camera>
      <a:lightRig rig="threePt" dir="t">
        <a:rot lat="0" lon="0" rev="1200000"/>
      </a:lightRig>
    </a:scene3d>
    <a:sp3d>
      <a:bevelT w="63500" h="25400"/>
    </a:sp3d>
  </c:spPr>
  <c:txPr>
    <a:bodyPr/>
    <a:lstStyle/>
    <a:p>
      <a:pPr>
        <a:defRPr>
          <a:solidFill>
            <a:schemeClr val="lt1"/>
          </a:solidFill>
          <a:latin typeface="+mn-lt"/>
          <a:ea typeface="+mn-ea"/>
          <a:cs typeface="+mn-cs"/>
        </a:defRPr>
      </a:pPr>
      <a:endParaRPr lang="zh-CN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848F40-03F6-432C-9439-FEA0AC4BDCF9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BCD1CD87-B749-4DDD-B5DD-5BA52FB60BD3}">
      <dgm:prSet phldrT="[文本]" custT="1"/>
      <dgm:spPr/>
      <dgm:t>
        <a:bodyPr/>
        <a:lstStyle/>
        <a:p>
          <a:r>
            <a:rPr lang="en-US" altLang="zh-CN" sz="1600" b="1" dirty="0" smtClean="0">
              <a:latin typeface="Cambria Math" pitchFamily="18" charset="0"/>
              <a:ea typeface="微软雅黑" pitchFamily="34" charset="-122"/>
            </a:rPr>
            <a:t>Downstream content</a:t>
          </a:r>
          <a:endParaRPr lang="zh-CN" altLang="en-US" sz="1600" b="1" dirty="0">
            <a:latin typeface="Cambria Math" pitchFamily="18" charset="0"/>
            <a:ea typeface="微软雅黑" pitchFamily="34" charset="-122"/>
          </a:endParaRPr>
        </a:p>
      </dgm:t>
    </dgm:pt>
    <dgm:pt modelId="{0787402F-DD79-4F20-BD54-79FE9571A19D}" type="parTrans" cxnId="{80CBD5CC-EBD7-46EF-A880-957514E0FB60}">
      <dgm:prSet/>
      <dgm:spPr/>
      <dgm:t>
        <a:bodyPr/>
        <a:lstStyle/>
        <a:p>
          <a:endParaRPr lang="zh-CN" altLang="en-US" sz="1050">
            <a:latin typeface="Cambria Math" pitchFamily="18" charset="0"/>
            <a:ea typeface="微软雅黑" pitchFamily="34" charset="-122"/>
          </a:endParaRPr>
        </a:p>
      </dgm:t>
    </dgm:pt>
    <dgm:pt modelId="{29688A48-9E1A-4459-82BF-529CAB6B5D03}" type="sibTrans" cxnId="{80CBD5CC-EBD7-46EF-A880-957514E0FB60}">
      <dgm:prSet custT="1"/>
      <dgm:spPr/>
      <dgm:t>
        <a:bodyPr/>
        <a:lstStyle/>
        <a:p>
          <a:r>
            <a:rPr lang="en-US" altLang="zh-CN" sz="1200" b="1" dirty="0" smtClean="0">
              <a:solidFill>
                <a:schemeClr val="bg2">
                  <a:lumMod val="25000"/>
                </a:schemeClr>
              </a:solidFill>
              <a:latin typeface="Cambria Math" pitchFamily="18" charset="0"/>
              <a:ea typeface="Cambria Math" pitchFamily="18" charset="0"/>
            </a:rPr>
            <a:t>Backflow</a:t>
          </a:r>
          <a:endParaRPr lang="zh-CN" altLang="en-US" sz="1200" b="1" dirty="0">
            <a:solidFill>
              <a:schemeClr val="bg2">
                <a:lumMod val="25000"/>
              </a:schemeClr>
            </a:solidFill>
            <a:latin typeface="Cambria Math" pitchFamily="18" charset="0"/>
            <a:ea typeface="微软雅黑" pitchFamily="34" charset="-122"/>
          </a:endParaRPr>
        </a:p>
      </dgm:t>
    </dgm:pt>
    <dgm:pt modelId="{EE4176DA-5D23-4C01-A519-4E69306F7B19}">
      <dgm:prSet phldrT="[文本]" custT="1"/>
      <dgm:spPr/>
      <dgm:t>
        <a:bodyPr/>
        <a:lstStyle/>
        <a:p>
          <a:r>
            <a:rPr lang="en-US" sz="1400" b="1" i="0" dirty="0" smtClean="0">
              <a:latin typeface="Cambria Math" pitchFamily="18" charset="0"/>
              <a:ea typeface="Cambria Math" pitchFamily="18" charset="0"/>
            </a:rPr>
            <a:t>The upstream </a:t>
          </a:r>
        </a:p>
        <a:p>
          <a:r>
            <a:rPr lang="en-US" sz="1400" b="1" i="0" dirty="0" smtClean="0">
              <a:latin typeface="Cambria Math" pitchFamily="18" charset="0"/>
              <a:ea typeface="Cambria Math" pitchFamily="18" charset="0"/>
            </a:rPr>
            <a:t>channel</a:t>
          </a:r>
          <a:endParaRPr lang="zh-CN" altLang="en-US" sz="1400" b="1" dirty="0">
            <a:latin typeface="Cambria Math" pitchFamily="18" charset="0"/>
            <a:ea typeface="微软雅黑" pitchFamily="34" charset="-122"/>
          </a:endParaRPr>
        </a:p>
      </dgm:t>
    </dgm:pt>
    <dgm:pt modelId="{048724BF-E4D0-499C-B3D2-875D1AB40A90}" type="sibTrans" cxnId="{82654174-21D2-479D-8CF7-3A31B4FCAC59}">
      <dgm:prSet custT="1"/>
      <dgm:spPr/>
      <dgm:t>
        <a:bodyPr/>
        <a:lstStyle/>
        <a:p>
          <a:r>
            <a:rPr lang="en-US" altLang="zh-CN" sz="1200" b="1" dirty="0" smtClean="0">
              <a:solidFill>
                <a:schemeClr val="bg2">
                  <a:lumMod val="25000"/>
                </a:schemeClr>
              </a:solidFill>
              <a:latin typeface="Cambria Math" pitchFamily="18" charset="0"/>
              <a:ea typeface="Cambria Math" pitchFamily="18" charset="0"/>
            </a:rPr>
            <a:t>import</a:t>
          </a:r>
          <a:endParaRPr lang="zh-CN" altLang="en-US" sz="1200" b="1" dirty="0">
            <a:solidFill>
              <a:schemeClr val="bg2">
                <a:lumMod val="25000"/>
              </a:schemeClr>
            </a:solidFill>
            <a:latin typeface="Cambria Math" pitchFamily="18" charset="0"/>
            <a:ea typeface="微软雅黑" pitchFamily="34" charset="-122"/>
          </a:endParaRPr>
        </a:p>
      </dgm:t>
    </dgm:pt>
    <dgm:pt modelId="{3139677F-743F-4D85-B459-DB1AE9AC1829}" type="parTrans" cxnId="{82654174-21D2-479D-8CF7-3A31B4FCAC59}">
      <dgm:prSet/>
      <dgm:spPr/>
      <dgm:t>
        <a:bodyPr/>
        <a:lstStyle/>
        <a:p>
          <a:endParaRPr lang="zh-CN" altLang="en-US" sz="1050">
            <a:latin typeface="Cambria Math" pitchFamily="18" charset="0"/>
            <a:ea typeface="微软雅黑" pitchFamily="34" charset="-122"/>
          </a:endParaRPr>
        </a:p>
      </dgm:t>
    </dgm:pt>
    <dgm:pt modelId="{420B46C2-C8CE-4085-B263-96ED4DCF7663}">
      <dgm:prSet phldrT="[文本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altLang="zh-CN" sz="1400" b="1" dirty="0" smtClean="0">
              <a:latin typeface="Cambria Math" pitchFamily="18" charset="0"/>
              <a:ea typeface="Cambria Math" pitchFamily="18" charset="0"/>
            </a:rPr>
            <a:t>Search engine</a:t>
          </a:r>
          <a:endParaRPr lang="zh-CN" altLang="en-US" sz="1400" b="1" dirty="0">
            <a:latin typeface="Cambria Math" pitchFamily="18" charset="0"/>
            <a:ea typeface="微软雅黑" pitchFamily="34" charset="-122"/>
          </a:endParaRPr>
        </a:p>
      </dgm:t>
    </dgm:pt>
    <dgm:pt modelId="{59DBF069-FA04-49E9-8004-1F15E2E05734}" type="sibTrans" cxnId="{105196D7-87FB-4062-A635-6ADA6B4323A7}">
      <dgm:prSet custT="1"/>
      <dgm:spPr/>
      <dgm:t>
        <a:bodyPr/>
        <a:lstStyle/>
        <a:p>
          <a:r>
            <a:rPr lang="en-US" sz="1200" b="1" i="0" dirty="0" smtClean="0">
              <a:solidFill>
                <a:schemeClr val="bg2">
                  <a:lumMod val="25000"/>
                </a:schemeClr>
              </a:solidFill>
              <a:latin typeface="Cambria Math" pitchFamily="18" charset="0"/>
              <a:ea typeface="Cambria Math" pitchFamily="18" charset="0"/>
            </a:rPr>
            <a:t>distribute</a:t>
          </a:r>
          <a:endParaRPr lang="zh-CN" altLang="en-US" sz="1200" b="1" dirty="0">
            <a:solidFill>
              <a:schemeClr val="bg2">
                <a:lumMod val="25000"/>
              </a:schemeClr>
            </a:solidFill>
            <a:latin typeface="Cambria Math" pitchFamily="18" charset="0"/>
            <a:ea typeface="微软雅黑" pitchFamily="34" charset="-122"/>
          </a:endParaRPr>
        </a:p>
      </dgm:t>
    </dgm:pt>
    <dgm:pt modelId="{72D44FAB-B8E4-4428-A1CD-3397679B0C20}" type="parTrans" cxnId="{105196D7-87FB-4062-A635-6ADA6B4323A7}">
      <dgm:prSet/>
      <dgm:spPr/>
      <dgm:t>
        <a:bodyPr/>
        <a:lstStyle/>
        <a:p>
          <a:endParaRPr lang="zh-CN" altLang="en-US" sz="1050">
            <a:latin typeface="Cambria Math" pitchFamily="18" charset="0"/>
            <a:ea typeface="微软雅黑" pitchFamily="34" charset="-122"/>
          </a:endParaRPr>
        </a:p>
      </dgm:t>
    </dgm:pt>
    <dgm:pt modelId="{E6BA91F5-E6CB-4F24-8D70-01584CC5691A}" type="pres">
      <dgm:prSet presAssocID="{DD848F40-03F6-432C-9439-FEA0AC4BDCF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7895CF31-E6B8-4855-B016-81AC836F6E53}" type="pres">
      <dgm:prSet presAssocID="{EE4176DA-5D23-4C01-A519-4E69306F7B19}" presName="node" presStyleLbl="node1" presStyleIdx="0" presStyleCnt="3" custScaleX="112609" custScaleY="52673" custRadScaleRad="198173" custRadScaleInc="-9455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3BA4490-E469-492E-92B9-CA061F6ED09C}" type="pres">
      <dgm:prSet presAssocID="{048724BF-E4D0-499C-B3D2-875D1AB40A90}" presName="sibTrans" presStyleLbl="sibTrans2D1" presStyleIdx="0" presStyleCnt="3" custScaleX="175544" custLinFactNeighborX="4350" custLinFactNeighborY="2993"/>
      <dgm:spPr/>
      <dgm:t>
        <a:bodyPr/>
        <a:lstStyle/>
        <a:p>
          <a:endParaRPr lang="zh-CN" altLang="en-US"/>
        </a:p>
      </dgm:t>
    </dgm:pt>
    <dgm:pt modelId="{D8E52806-1D4A-4A27-A097-C2DB4651D028}" type="pres">
      <dgm:prSet presAssocID="{048724BF-E4D0-499C-B3D2-875D1AB40A90}" presName="connectorText" presStyleLbl="sibTrans2D1" presStyleIdx="0" presStyleCnt="3"/>
      <dgm:spPr/>
      <dgm:t>
        <a:bodyPr/>
        <a:lstStyle/>
        <a:p>
          <a:endParaRPr lang="zh-CN" altLang="en-US"/>
        </a:p>
      </dgm:t>
    </dgm:pt>
    <dgm:pt modelId="{A3EC7757-A759-4CB2-BF2D-BBD826699B6E}" type="pres">
      <dgm:prSet presAssocID="{420B46C2-C8CE-4085-B263-96ED4DCF7663}" presName="node" presStyleLbl="node1" presStyleIdx="1" presStyleCnt="3" custScaleX="86777" custScaleY="79341" custRadScaleRad="138587" custRadScaleInc="21672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A4CBC86-9EFC-4B86-9E4E-50A5C31C08AF}" type="pres">
      <dgm:prSet presAssocID="{59DBF069-FA04-49E9-8004-1F15E2E05734}" presName="sibTrans" presStyleLbl="sibTrans2D1" presStyleIdx="1" presStyleCnt="3" custAng="19845" custScaleX="159652" custLinFactNeighborX="-4969" custLinFactNeighborY="-18828"/>
      <dgm:spPr/>
      <dgm:t>
        <a:bodyPr/>
        <a:lstStyle/>
        <a:p>
          <a:endParaRPr lang="zh-CN" altLang="en-US"/>
        </a:p>
      </dgm:t>
    </dgm:pt>
    <dgm:pt modelId="{E893FB2B-20AE-4AA5-B8BC-41E31FD1B48E}" type="pres">
      <dgm:prSet presAssocID="{59DBF069-FA04-49E9-8004-1F15E2E05734}" presName="connectorText" presStyleLbl="sibTrans2D1" presStyleIdx="1" presStyleCnt="3"/>
      <dgm:spPr/>
      <dgm:t>
        <a:bodyPr/>
        <a:lstStyle/>
        <a:p>
          <a:endParaRPr lang="zh-CN" altLang="en-US"/>
        </a:p>
      </dgm:t>
    </dgm:pt>
    <dgm:pt modelId="{2CF7A231-CA2B-4457-AF55-E0DCE39BC588}" type="pres">
      <dgm:prSet presAssocID="{BCD1CD87-B749-4DDD-B5DD-5BA52FB60BD3}" presName="node" presStyleLbl="node1" presStyleIdx="2" presStyleCnt="3" custScaleX="177117" custScaleY="145622" custRadScaleRad="86334" custRadScaleInc="-29471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CE33D75-F6CC-4E81-A73B-39656FF2E65F}" type="pres">
      <dgm:prSet presAssocID="{29688A48-9E1A-4459-82BF-529CAB6B5D03}" presName="sibTrans" presStyleLbl="sibTrans2D1" presStyleIdx="2" presStyleCnt="3" custScaleX="158956"/>
      <dgm:spPr/>
      <dgm:t>
        <a:bodyPr/>
        <a:lstStyle/>
        <a:p>
          <a:endParaRPr lang="zh-CN" altLang="en-US"/>
        </a:p>
      </dgm:t>
    </dgm:pt>
    <dgm:pt modelId="{8F41145C-9348-41F9-8B9E-FB06AC87F6CC}" type="pres">
      <dgm:prSet presAssocID="{29688A48-9E1A-4459-82BF-529CAB6B5D03}" presName="connectorText" presStyleLbl="sibTrans2D1" presStyleIdx="2" presStyleCnt="3"/>
      <dgm:spPr/>
      <dgm:t>
        <a:bodyPr/>
        <a:lstStyle/>
        <a:p>
          <a:endParaRPr lang="zh-CN" altLang="en-US"/>
        </a:p>
      </dgm:t>
    </dgm:pt>
  </dgm:ptLst>
  <dgm:cxnLst>
    <dgm:cxn modelId="{1DA2FB71-1685-451A-B28C-A6B6A32F9E82}" type="presOf" srcId="{59DBF069-FA04-49E9-8004-1F15E2E05734}" destId="{BA4CBC86-9EFC-4B86-9E4E-50A5C31C08AF}" srcOrd="0" destOrd="0" presId="urn:microsoft.com/office/officeart/2005/8/layout/cycle2"/>
    <dgm:cxn modelId="{80CBD5CC-EBD7-46EF-A880-957514E0FB60}" srcId="{DD848F40-03F6-432C-9439-FEA0AC4BDCF9}" destId="{BCD1CD87-B749-4DDD-B5DD-5BA52FB60BD3}" srcOrd="2" destOrd="0" parTransId="{0787402F-DD79-4F20-BD54-79FE9571A19D}" sibTransId="{29688A48-9E1A-4459-82BF-529CAB6B5D03}"/>
    <dgm:cxn modelId="{105196D7-87FB-4062-A635-6ADA6B4323A7}" srcId="{DD848F40-03F6-432C-9439-FEA0AC4BDCF9}" destId="{420B46C2-C8CE-4085-B263-96ED4DCF7663}" srcOrd="1" destOrd="0" parTransId="{72D44FAB-B8E4-4428-A1CD-3397679B0C20}" sibTransId="{59DBF069-FA04-49E9-8004-1F15E2E05734}"/>
    <dgm:cxn modelId="{FEA33102-B069-41CC-96E2-635D8C2C224F}" type="presOf" srcId="{048724BF-E4D0-499C-B3D2-875D1AB40A90}" destId="{D8E52806-1D4A-4A27-A097-C2DB4651D028}" srcOrd="1" destOrd="0" presId="urn:microsoft.com/office/officeart/2005/8/layout/cycle2"/>
    <dgm:cxn modelId="{876E358A-CE1B-4C10-833D-B008A1E40AF2}" type="presOf" srcId="{29688A48-9E1A-4459-82BF-529CAB6B5D03}" destId="{8F41145C-9348-41F9-8B9E-FB06AC87F6CC}" srcOrd="1" destOrd="0" presId="urn:microsoft.com/office/officeart/2005/8/layout/cycle2"/>
    <dgm:cxn modelId="{716EAC91-AA2B-432D-B985-5038AE84F067}" type="presOf" srcId="{DD848F40-03F6-432C-9439-FEA0AC4BDCF9}" destId="{E6BA91F5-E6CB-4F24-8D70-01584CC5691A}" srcOrd="0" destOrd="0" presId="urn:microsoft.com/office/officeart/2005/8/layout/cycle2"/>
    <dgm:cxn modelId="{D3F0F544-73DB-45E8-A402-52706114A4D6}" type="presOf" srcId="{59DBF069-FA04-49E9-8004-1F15E2E05734}" destId="{E893FB2B-20AE-4AA5-B8BC-41E31FD1B48E}" srcOrd="1" destOrd="0" presId="urn:microsoft.com/office/officeart/2005/8/layout/cycle2"/>
    <dgm:cxn modelId="{82654174-21D2-479D-8CF7-3A31B4FCAC59}" srcId="{DD848F40-03F6-432C-9439-FEA0AC4BDCF9}" destId="{EE4176DA-5D23-4C01-A519-4E69306F7B19}" srcOrd="0" destOrd="0" parTransId="{3139677F-743F-4D85-B459-DB1AE9AC1829}" sibTransId="{048724BF-E4D0-499C-B3D2-875D1AB40A90}"/>
    <dgm:cxn modelId="{FC5DE7D7-4AAA-4CCA-8CBE-47132415E803}" type="presOf" srcId="{BCD1CD87-B749-4DDD-B5DD-5BA52FB60BD3}" destId="{2CF7A231-CA2B-4457-AF55-E0DCE39BC588}" srcOrd="0" destOrd="0" presId="urn:microsoft.com/office/officeart/2005/8/layout/cycle2"/>
    <dgm:cxn modelId="{554EACCF-704F-4BFD-999F-E14B3F6E79FC}" type="presOf" srcId="{420B46C2-C8CE-4085-B263-96ED4DCF7663}" destId="{A3EC7757-A759-4CB2-BF2D-BBD826699B6E}" srcOrd="0" destOrd="0" presId="urn:microsoft.com/office/officeart/2005/8/layout/cycle2"/>
    <dgm:cxn modelId="{1562044B-6EF9-4DC2-8959-FE49733D61F0}" type="presOf" srcId="{048724BF-E4D0-499C-B3D2-875D1AB40A90}" destId="{C3BA4490-E469-492E-92B9-CA061F6ED09C}" srcOrd="0" destOrd="0" presId="urn:microsoft.com/office/officeart/2005/8/layout/cycle2"/>
    <dgm:cxn modelId="{A7AAEB82-61A1-49C3-B64E-46DF9887E1F7}" type="presOf" srcId="{29688A48-9E1A-4459-82BF-529CAB6B5D03}" destId="{3CE33D75-F6CC-4E81-A73B-39656FF2E65F}" srcOrd="0" destOrd="0" presId="urn:microsoft.com/office/officeart/2005/8/layout/cycle2"/>
    <dgm:cxn modelId="{6F5D6198-7BC3-4B81-BBD6-1538F047E599}" type="presOf" srcId="{EE4176DA-5D23-4C01-A519-4E69306F7B19}" destId="{7895CF31-E6B8-4855-B016-81AC836F6E53}" srcOrd="0" destOrd="0" presId="urn:microsoft.com/office/officeart/2005/8/layout/cycle2"/>
    <dgm:cxn modelId="{91236C3C-E888-4B09-977C-E2EFEADFD749}" type="presParOf" srcId="{E6BA91F5-E6CB-4F24-8D70-01584CC5691A}" destId="{7895CF31-E6B8-4855-B016-81AC836F6E53}" srcOrd="0" destOrd="0" presId="urn:microsoft.com/office/officeart/2005/8/layout/cycle2"/>
    <dgm:cxn modelId="{1FA991EF-A27B-4CC5-AAE7-BFBAF563042A}" type="presParOf" srcId="{E6BA91F5-E6CB-4F24-8D70-01584CC5691A}" destId="{C3BA4490-E469-492E-92B9-CA061F6ED09C}" srcOrd="1" destOrd="0" presId="urn:microsoft.com/office/officeart/2005/8/layout/cycle2"/>
    <dgm:cxn modelId="{84267DFD-FF9B-4AB0-85FF-775F94D5FADF}" type="presParOf" srcId="{C3BA4490-E469-492E-92B9-CA061F6ED09C}" destId="{D8E52806-1D4A-4A27-A097-C2DB4651D028}" srcOrd="0" destOrd="0" presId="urn:microsoft.com/office/officeart/2005/8/layout/cycle2"/>
    <dgm:cxn modelId="{F8633911-B7DE-4969-889B-064BD65111D8}" type="presParOf" srcId="{E6BA91F5-E6CB-4F24-8D70-01584CC5691A}" destId="{A3EC7757-A759-4CB2-BF2D-BBD826699B6E}" srcOrd="2" destOrd="0" presId="urn:microsoft.com/office/officeart/2005/8/layout/cycle2"/>
    <dgm:cxn modelId="{B3BD4B8F-9A2A-4B72-93FC-1C740AAA3A0A}" type="presParOf" srcId="{E6BA91F5-E6CB-4F24-8D70-01584CC5691A}" destId="{BA4CBC86-9EFC-4B86-9E4E-50A5C31C08AF}" srcOrd="3" destOrd="0" presId="urn:microsoft.com/office/officeart/2005/8/layout/cycle2"/>
    <dgm:cxn modelId="{862B0A1E-1832-436A-9A53-B96F03CCDF47}" type="presParOf" srcId="{BA4CBC86-9EFC-4B86-9E4E-50A5C31C08AF}" destId="{E893FB2B-20AE-4AA5-B8BC-41E31FD1B48E}" srcOrd="0" destOrd="0" presId="urn:microsoft.com/office/officeart/2005/8/layout/cycle2"/>
    <dgm:cxn modelId="{A41144D8-D1D0-412D-838B-3AA5D952AA62}" type="presParOf" srcId="{E6BA91F5-E6CB-4F24-8D70-01584CC5691A}" destId="{2CF7A231-CA2B-4457-AF55-E0DCE39BC588}" srcOrd="4" destOrd="0" presId="urn:microsoft.com/office/officeart/2005/8/layout/cycle2"/>
    <dgm:cxn modelId="{C361FFCC-E479-47E9-9CCE-9B0AF30F9B7B}" type="presParOf" srcId="{E6BA91F5-E6CB-4F24-8D70-01584CC5691A}" destId="{3CE33D75-F6CC-4E81-A73B-39656FF2E65F}" srcOrd="5" destOrd="0" presId="urn:microsoft.com/office/officeart/2005/8/layout/cycle2"/>
    <dgm:cxn modelId="{C75D2B04-4C23-4282-A31D-77336A8B8D1F}" type="presParOf" srcId="{3CE33D75-F6CC-4E81-A73B-39656FF2E65F}" destId="{8F41145C-9348-41F9-8B9E-FB06AC87F6C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4187C74-DD55-4124-A541-A27FF09CC909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1534870A-8A60-411C-A729-EADAAD08A4CE}">
      <dgm:prSet phldrT="[文本]" custT="1"/>
      <dgm:spPr/>
      <dgm:t>
        <a:bodyPr/>
        <a:lstStyle/>
        <a:p>
          <a:r>
            <a:rPr lang="en-US" altLang="zh-CN" sz="2400" dirty="0" smtClean="0">
              <a:solidFill>
                <a:srgbClr val="FFCC66"/>
              </a:solidFill>
              <a:latin typeface="Cambria Math" pitchFamily="18" charset="0"/>
              <a:ea typeface="Cambria Math" pitchFamily="18" charset="0"/>
            </a:rPr>
            <a:t>Business product</a:t>
          </a:r>
          <a:endParaRPr lang="zh-CN" altLang="en-US" sz="2400" dirty="0">
            <a:solidFill>
              <a:srgbClr val="FFCC66"/>
            </a:solidFill>
            <a:latin typeface="Cambria Math" pitchFamily="18" charset="0"/>
            <a:ea typeface="微软雅黑" pitchFamily="34" charset="-122"/>
          </a:endParaRPr>
        </a:p>
      </dgm:t>
    </dgm:pt>
    <dgm:pt modelId="{C310ACBB-9F9E-4E0A-8930-AB43DDE92F0F}" type="parTrans" cxnId="{55B7814E-6802-47BA-9689-5B47C7BD4F6E}">
      <dgm:prSet/>
      <dgm:spPr/>
      <dgm:t>
        <a:bodyPr/>
        <a:lstStyle/>
        <a:p>
          <a:endParaRPr lang="zh-CN" altLang="en-US" sz="1800">
            <a:latin typeface="Cambria Math" pitchFamily="18" charset="0"/>
            <a:ea typeface="微软雅黑" pitchFamily="34" charset="-122"/>
          </a:endParaRPr>
        </a:p>
      </dgm:t>
    </dgm:pt>
    <dgm:pt modelId="{12923F2A-9FC4-4654-B05A-B79792C4CD5E}" type="sibTrans" cxnId="{55B7814E-6802-47BA-9689-5B47C7BD4F6E}">
      <dgm:prSet/>
      <dgm:spPr/>
      <dgm:t>
        <a:bodyPr/>
        <a:lstStyle/>
        <a:p>
          <a:endParaRPr lang="zh-CN" altLang="en-US" sz="1800">
            <a:latin typeface="Cambria Math" pitchFamily="18" charset="0"/>
            <a:ea typeface="微软雅黑" pitchFamily="34" charset="-122"/>
          </a:endParaRPr>
        </a:p>
      </dgm:t>
    </dgm:pt>
    <dgm:pt modelId="{6C07E780-5E37-4A5A-A9DE-6A497F9A491F}">
      <dgm:prSet phldrT="[文本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n-US" altLang="zh-CN" sz="2000" dirty="0" smtClean="0">
              <a:latin typeface="Cambria Math" pitchFamily="18" charset="0"/>
              <a:ea typeface="Cambria Math" pitchFamily="18" charset="0"/>
            </a:rPr>
            <a:t>Ads</a:t>
          </a:r>
        </a:p>
      </dgm:t>
    </dgm:pt>
    <dgm:pt modelId="{DC3D58E8-3C90-4429-A724-63D1AA70F4DD}" type="parTrans" cxnId="{AE560B77-3366-4A36-9C88-97350899EBDB}">
      <dgm:prSet/>
      <dgm:spPr/>
      <dgm:t>
        <a:bodyPr/>
        <a:lstStyle/>
        <a:p>
          <a:endParaRPr lang="zh-CN" altLang="en-US" sz="1800">
            <a:latin typeface="Cambria Math" pitchFamily="18" charset="0"/>
            <a:ea typeface="微软雅黑" pitchFamily="34" charset="-122"/>
          </a:endParaRPr>
        </a:p>
      </dgm:t>
    </dgm:pt>
    <dgm:pt modelId="{6891F0E0-FCE8-48FE-830E-D5351B8F5FA8}" type="sibTrans" cxnId="{AE560B77-3366-4A36-9C88-97350899EBDB}">
      <dgm:prSet/>
      <dgm:spPr/>
      <dgm:t>
        <a:bodyPr/>
        <a:lstStyle/>
        <a:p>
          <a:endParaRPr lang="zh-CN" altLang="en-US" sz="1800">
            <a:latin typeface="Cambria Math" pitchFamily="18" charset="0"/>
            <a:ea typeface="微软雅黑" pitchFamily="34" charset="-122"/>
          </a:endParaRPr>
        </a:p>
      </dgm:t>
    </dgm:pt>
    <dgm:pt modelId="{D3476A68-BFCE-4D8F-8C8E-86C7F7914749}">
      <dgm:prSet phldrT="[文本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solidFill>
          <a:srgbClr val="92D050"/>
        </a:solidFill>
        <a:ln>
          <a:solidFill>
            <a:srgbClr val="00B050"/>
          </a:solidFill>
        </a:ln>
      </dgm:spPr>
      <dgm:t>
        <a:bodyPr/>
        <a:lstStyle/>
        <a:p>
          <a:r>
            <a:rPr lang="en-US" altLang="zh-CN" sz="2000" dirty="0" smtClean="0">
              <a:solidFill>
                <a:srgbClr val="C00000"/>
              </a:solidFill>
              <a:latin typeface="Cambria Math" pitchFamily="18" charset="0"/>
              <a:ea typeface="Cambria Math" pitchFamily="18" charset="0"/>
            </a:rPr>
            <a:t>Import PV</a:t>
          </a:r>
        </a:p>
      </dgm:t>
    </dgm:pt>
    <dgm:pt modelId="{E7376E66-1F08-4BFA-A29D-AC4986FB384D}" type="parTrans" cxnId="{1B872D7D-2C56-4D49-9536-AC102A31D34D}">
      <dgm:prSet/>
      <dgm:spPr/>
      <dgm:t>
        <a:bodyPr/>
        <a:lstStyle/>
        <a:p>
          <a:endParaRPr lang="zh-CN" altLang="en-US" sz="1800">
            <a:latin typeface="Cambria Math" pitchFamily="18" charset="0"/>
            <a:ea typeface="微软雅黑" pitchFamily="34" charset="-122"/>
          </a:endParaRPr>
        </a:p>
      </dgm:t>
    </dgm:pt>
    <dgm:pt modelId="{179F0344-2F77-439A-AAD8-940CA856D606}" type="sibTrans" cxnId="{1B872D7D-2C56-4D49-9536-AC102A31D34D}">
      <dgm:prSet/>
      <dgm:spPr/>
      <dgm:t>
        <a:bodyPr/>
        <a:lstStyle/>
        <a:p>
          <a:endParaRPr lang="zh-CN" altLang="en-US" sz="1800">
            <a:latin typeface="Cambria Math" pitchFamily="18" charset="0"/>
            <a:ea typeface="微软雅黑" pitchFamily="34" charset="-122"/>
          </a:endParaRPr>
        </a:p>
      </dgm:t>
    </dgm:pt>
    <dgm:pt modelId="{3BA6769A-0FD4-4E18-A57F-B7C51B15AEBD}">
      <dgm:prSet phldrT="[文本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altLang="zh-CN" sz="2000" dirty="0" smtClean="0">
              <a:latin typeface="Cambria Math" pitchFamily="18" charset="0"/>
              <a:ea typeface="Cambria Math" pitchFamily="18" charset="0"/>
            </a:rPr>
            <a:t>Deal</a:t>
          </a:r>
        </a:p>
      </dgm:t>
    </dgm:pt>
    <dgm:pt modelId="{60F73CC1-5676-4B01-9A07-5342AC51DD19}" type="parTrans" cxnId="{1D6A9AD2-E4D0-4522-941A-FBC4E1A737AD}">
      <dgm:prSet/>
      <dgm:spPr/>
      <dgm:t>
        <a:bodyPr/>
        <a:lstStyle/>
        <a:p>
          <a:endParaRPr lang="zh-CN" altLang="en-US" sz="1800">
            <a:latin typeface="Cambria Math" pitchFamily="18" charset="0"/>
            <a:ea typeface="微软雅黑" pitchFamily="34" charset="-122"/>
          </a:endParaRPr>
        </a:p>
      </dgm:t>
    </dgm:pt>
    <dgm:pt modelId="{EAF67983-682D-42C7-B8A1-58A596665D0B}" type="sibTrans" cxnId="{1D6A9AD2-E4D0-4522-941A-FBC4E1A737AD}">
      <dgm:prSet/>
      <dgm:spPr/>
      <dgm:t>
        <a:bodyPr/>
        <a:lstStyle/>
        <a:p>
          <a:endParaRPr lang="zh-CN" altLang="en-US" sz="1800">
            <a:latin typeface="Cambria Math" pitchFamily="18" charset="0"/>
            <a:ea typeface="微软雅黑" pitchFamily="34" charset="-122"/>
          </a:endParaRPr>
        </a:p>
      </dgm:t>
    </dgm:pt>
    <dgm:pt modelId="{4966FFC7-E2E6-46AB-8B70-37222618AD53}" type="pres">
      <dgm:prSet presAssocID="{D4187C74-DD55-4124-A541-A27FF09CC909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1754F301-EADD-4681-B2A1-D4187867FADD}" type="pres">
      <dgm:prSet presAssocID="{D4187C74-DD55-4124-A541-A27FF09CC909}" presName="radial" presStyleCnt="0">
        <dgm:presLayoutVars>
          <dgm:animLvl val="ctr"/>
        </dgm:presLayoutVars>
      </dgm:prSet>
      <dgm:spPr/>
    </dgm:pt>
    <dgm:pt modelId="{E9F84388-901B-47C0-B1A5-D70DE92E0CCC}" type="pres">
      <dgm:prSet presAssocID="{1534870A-8A60-411C-A729-EADAAD08A4CE}" presName="centerShape" presStyleLbl="vennNode1" presStyleIdx="0" presStyleCnt="4" custScaleX="129729" custScaleY="120923"/>
      <dgm:spPr/>
      <dgm:t>
        <a:bodyPr/>
        <a:lstStyle/>
        <a:p>
          <a:endParaRPr lang="zh-CN" altLang="en-US"/>
        </a:p>
      </dgm:t>
    </dgm:pt>
    <dgm:pt modelId="{C18961DE-13DE-45D2-85F6-14F0C1CFABF8}" type="pres">
      <dgm:prSet presAssocID="{6C07E780-5E37-4A5A-A9DE-6A497F9A491F}" presName="node" presStyleLbl="vennNode1" presStyleIdx="1" presStyleCnt="4" custRadScaleRad="10526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53AF7DB-6F2B-4884-B378-720369E8F3EA}" type="pres">
      <dgm:prSet presAssocID="{D3476A68-BFCE-4D8F-8C8E-86C7F7914749}" presName="node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19A99D6-B213-46A1-BDE2-850D151E6A3B}" type="pres">
      <dgm:prSet presAssocID="{3BA6769A-0FD4-4E18-A57F-B7C51B15AEBD}" presName="node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5F0C4CA0-20D3-4955-8049-56D813A083CF}" type="presOf" srcId="{1534870A-8A60-411C-A729-EADAAD08A4CE}" destId="{E9F84388-901B-47C0-B1A5-D70DE92E0CCC}" srcOrd="0" destOrd="0" presId="urn:microsoft.com/office/officeart/2005/8/layout/radial3"/>
    <dgm:cxn modelId="{B121D5B5-B316-4B12-AC27-1CBAA54DAB11}" type="presOf" srcId="{3BA6769A-0FD4-4E18-A57F-B7C51B15AEBD}" destId="{319A99D6-B213-46A1-BDE2-850D151E6A3B}" srcOrd="0" destOrd="0" presId="urn:microsoft.com/office/officeart/2005/8/layout/radial3"/>
    <dgm:cxn modelId="{84F4F099-2750-490B-AA45-4D5F6C9BD02D}" type="presOf" srcId="{D3476A68-BFCE-4D8F-8C8E-86C7F7914749}" destId="{353AF7DB-6F2B-4884-B378-720369E8F3EA}" srcOrd="0" destOrd="0" presId="urn:microsoft.com/office/officeart/2005/8/layout/radial3"/>
    <dgm:cxn modelId="{AE560B77-3366-4A36-9C88-97350899EBDB}" srcId="{1534870A-8A60-411C-A729-EADAAD08A4CE}" destId="{6C07E780-5E37-4A5A-A9DE-6A497F9A491F}" srcOrd="0" destOrd="0" parTransId="{DC3D58E8-3C90-4429-A724-63D1AA70F4DD}" sibTransId="{6891F0E0-FCE8-48FE-830E-D5351B8F5FA8}"/>
    <dgm:cxn modelId="{55B7814E-6802-47BA-9689-5B47C7BD4F6E}" srcId="{D4187C74-DD55-4124-A541-A27FF09CC909}" destId="{1534870A-8A60-411C-A729-EADAAD08A4CE}" srcOrd="0" destOrd="0" parTransId="{C310ACBB-9F9E-4E0A-8930-AB43DDE92F0F}" sibTransId="{12923F2A-9FC4-4654-B05A-B79792C4CD5E}"/>
    <dgm:cxn modelId="{3DAAF371-EE81-4A91-9A3F-B5D528278D3B}" type="presOf" srcId="{D4187C74-DD55-4124-A541-A27FF09CC909}" destId="{4966FFC7-E2E6-46AB-8B70-37222618AD53}" srcOrd="0" destOrd="0" presId="urn:microsoft.com/office/officeart/2005/8/layout/radial3"/>
    <dgm:cxn modelId="{1D6A9AD2-E4D0-4522-941A-FBC4E1A737AD}" srcId="{1534870A-8A60-411C-A729-EADAAD08A4CE}" destId="{3BA6769A-0FD4-4E18-A57F-B7C51B15AEBD}" srcOrd="2" destOrd="0" parTransId="{60F73CC1-5676-4B01-9A07-5342AC51DD19}" sibTransId="{EAF67983-682D-42C7-B8A1-58A596665D0B}"/>
    <dgm:cxn modelId="{1B872D7D-2C56-4D49-9536-AC102A31D34D}" srcId="{1534870A-8A60-411C-A729-EADAAD08A4CE}" destId="{D3476A68-BFCE-4D8F-8C8E-86C7F7914749}" srcOrd="1" destOrd="0" parTransId="{E7376E66-1F08-4BFA-A29D-AC4986FB384D}" sibTransId="{179F0344-2F77-439A-AAD8-940CA856D606}"/>
    <dgm:cxn modelId="{6C5D7BDE-DB95-48DE-B68C-4BA6AB0316AA}" type="presOf" srcId="{6C07E780-5E37-4A5A-A9DE-6A497F9A491F}" destId="{C18961DE-13DE-45D2-85F6-14F0C1CFABF8}" srcOrd="0" destOrd="0" presId="urn:microsoft.com/office/officeart/2005/8/layout/radial3"/>
    <dgm:cxn modelId="{F1A302DF-ADFB-4CA3-87EC-E41E1FC4ED1D}" type="presParOf" srcId="{4966FFC7-E2E6-46AB-8B70-37222618AD53}" destId="{1754F301-EADD-4681-B2A1-D4187867FADD}" srcOrd="0" destOrd="0" presId="urn:microsoft.com/office/officeart/2005/8/layout/radial3"/>
    <dgm:cxn modelId="{FBD10398-725E-404F-96F0-C3AA0D7A2242}" type="presParOf" srcId="{1754F301-EADD-4681-B2A1-D4187867FADD}" destId="{E9F84388-901B-47C0-B1A5-D70DE92E0CCC}" srcOrd="0" destOrd="0" presId="urn:microsoft.com/office/officeart/2005/8/layout/radial3"/>
    <dgm:cxn modelId="{A9429DB8-863A-4892-8AD3-141E377F02F8}" type="presParOf" srcId="{1754F301-EADD-4681-B2A1-D4187867FADD}" destId="{C18961DE-13DE-45D2-85F6-14F0C1CFABF8}" srcOrd="1" destOrd="0" presId="urn:microsoft.com/office/officeart/2005/8/layout/radial3"/>
    <dgm:cxn modelId="{29AA7FF1-2273-434C-9376-DB0F8EBC69CD}" type="presParOf" srcId="{1754F301-EADD-4681-B2A1-D4187867FADD}" destId="{353AF7DB-6F2B-4884-B378-720369E8F3EA}" srcOrd="2" destOrd="0" presId="urn:microsoft.com/office/officeart/2005/8/layout/radial3"/>
    <dgm:cxn modelId="{39270AF7-D8D3-411E-A843-1AB87FD1C12E}" type="presParOf" srcId="{1754F301-EADD-4681-B2A1-D4187867FADD}" destId="{319A99D6-B213-46A1-BDE2-850D151E6A3B}" srcOrd="3" destOrd="0" presId="urn:microsoft.com/office/officeart/2005/8/layout/radial3"/>
  </dgm:cxnLst>
  <dgm:bg>
    <a:noFill/>
  </dgm:bg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848F40-03F6-432C-9439-FEA0AC4BDCF9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BCD1CD87-B749-4DDD-B5DD-5BA52FB60BD3}">
      <dgm:prSet phldrT="[文本]" custT="1"/>
      <dgm:spPr/>
      <dgm:t>
        <a:bodyPr/>
        <a:lstStyle/>
        <a:p>
          <a:r>
            <a:rPr lang="en-US" altLang="zh-CN" sz="1600" b="1" dirty="0" smtClean="0">
              <a:latin typeface="Cambria Math" pitchFamily="18" charset="0"/>
              <a:ea typeface="微软雅黑" pitchFamily="34" charset="-122"/>
            </a:rPr>
            <a:t>Downstream content</a:t>
          </a:r>
          <a:endParaRPr lang="zh-CN" altLang="en-US" sz="1600" b="1" dirty="0">
            <a:latin typeface="Cambria Math" pitchFamily="18" charset="0"/>
            <a:ea typeface="微软雅黑" pitchFamily="34" charset="-122"/>
          </a:endParaRPr>
        </a:p>
      </dgm:t>
    </dgm:pt>
    <dgm:pt modelId="{0787402F-DD79-4F20-BD54-79FE9571A19D}" type="parTrans" cxnId="{80CBD5CC-EBD7-46EF-A880-957514E0FB60}">
      <dgm:prSet/>
      <dgm:spPr/>
      <dgm:t>
        <a:bodyPr/>
        <a:lstStyle/>
        <a:p>
          <a:endParaRPr lang="zh-CN" altLang="en-US" sz="1050">
            <a:latin typeface="Cambria Math" pitchFamily="18" charset="0"/>
            <a:ea typeface="微软雅黑" pitchFamily="34" charset="-122"/>
          </a:endParaRPr>
        </a:p>
      </dgm:t>
    </dgm:pt>
    <dgm:pt modelId="{29688A48-9E1A-4459-82BF-529CAB6B5D03}" type="sibTrans" cxnId="{80CBD5CC-EBD7-46EF-A880-957514E0FB60}">
      <dgm:prSet custT="1"/>
      <dgm:spPr/>
      <dgm:t>
        <a:bodyPr/>
        <a:lstStyle/>
        <a:p>
          <a:r>
            <a:rPr lang="en-US" altLang="zh-CN" sz="1200" b="1" dirty="0" smtClean="0">
              <a:solidFill>
                <a:schemeClr val="bg2">
                  <a:lumMod val="25000"/>
                </a:schemeClr>
              </a:solidFill>
              <a:latin typeface="Cambria Math" pitchFamily="18" charset="0"/>
              <a:ea typeface="Cambria Math" pitchFamily="18" charset="0"/>
            </a:rPr>
            <a:t>Backflow</a:t>
          </a:r>
          <a:endParaRPr lang="zh-CN" altLang="en-US" sz="1200" b="1" dirty="0">
            <a:solidFill>
              <a:schemeClr val="bg2">
                <a:lumMod val="25000"/>
              </a:schemeClr>
            </a:solidFill>
            <a:latin typeface="Cambria Math" pitchFamily="18" charset="0"/>
            <a:ea typeface="微软雅黑" pitchFamily="34" charset="-122"/>
          </a:endParaRPr>
        </a:p>
      </dgm:t>
    </dgm:pt>
    <dgm:pt modelId="{EE4176DA-5D23-4C01-A519-4E69306F7B19}">
      <dgm:prSet phldrT="[文本]" custT="1"/>
      <dgm:spPr/>
      <dgm:t>
        <a:bodyPr/>
        <a:lstStyle/>
        <a:p>
          <a:r>
            <a:rPr lang="en-US" sz="1400" b="1" i="0" dirty="0" smtClean="0">
              <a:latin typeface="Cambria Math" pitchFamily="18" charset="0"/>
              <a:ea typeface="Cambria Math" pitchFamily="18" charset="0"/>
            </a:rPr>
            <a:t>The upstream </a:t>
          </a:r>
        </a:p>
        <a:p>
          <a:r>
            <a:rPr lang="en-US" sz="1400" b="1" i="0" dirty="0" smtClean="0">
              <a:latin typeface="Cambria Math" pitchFamily="18" charset="0"/>
              <a:ea typeface="Cambria Math" pitchFamily="18" charset="0"/>
            </a:rPr>
            <a:t>channel</a:t>
          </a:r>
          <a:endParaRPr lang="zh-CN" altLang="en-US" sz="1400" b="1" dirty="0">
            <a:latin typeface="Cambria Math" pitchFamily="18" charset="0"/>
            <a:ea typeface="微软雅黑" pitchFamily="34" charset="-122"/>
          </a:endParaRPr>
        </a:p>
      </dgm:t>
    </dgm:pt>
    <dgm:pt modelId="{048724BF-E4D0-499C-B3D2-875D1AB40A90}" type="sibTrans" cxnId="{82654174-21D2-479D-8CF7-3A31B4FCAC59}">
      <dgm:prSet custT="1"/>
      <dgm:spPr/>
      <dgm:t>
        <a:bodyPr/>
        <a:lstStyle/>
        <a:p>
          <a:r>
            <a:rPr lang="en-US" altLang="zh-CN" sz="1200" b="1" dirty="0" smtClean="0">
              <a:solidFill>
                <a:schemeClr val="bg2">
                  <a:lumMod val="25000"/>
                </a:schemeClr>
              </a:solidFill>
              <a:latin typeface="Cambria Math" pitchFamily="18" charset="0"/>
              <a:ea typeface="Cambria Math" pitchFamily="18" charset="0"/>
            </a:rPr>
            <a:t>import</a:t>
          </a:r>
          <a:endParaRPr lang="zh-CN" altLang="en-US" sz="1200" b="1" dirty="0">
            <a:solidFill>
              <a:schemeClr val="bg2">
                <a:lumMod val="25000"/>
              </a:schemeClr>
            </a:solidFill>
            <a:latin typeface="Cambria Math" pitchFamily="18" charset="0"/>
            <a:ea typeface="微软雅黑" pitchFamily="34" charset="-122"/>
          </a:endParaRPr>
        </a:p>
      </dgm:t>
    </dgm:pt>
    <dgm:pt modelId="{3139677F-743F-4D85-B459-DB1AE9AC1829}" type="parTrans" cxnId="{82654174-21D2-479D-8CF7-3A31B4FCAC59}">
      <dgm:prSet/>
      <dgm:spPr/>
      <dgm:t>
        <a:bodyPr/>
        <a:lstStyle/>
        <a:p>
          <a:endParaRPr lang="zh-CN" altLang="en-US" sz="1050">
            <a:latin typeface="Cambria Math" pitchFamily="18" charset="0"/>
            <a:ea typeface="微软雅黑" pitchFamily="34" charset="-122"/>
          </a:endParaRPr>
        </a:p>
      </dgm:t>
    </dgm:pt>
    <dgm:pt modelId="{420B46C2-C8CE-4085-B263-96ED4DCF7663}">
      <dgm:prSet phldrT="[文本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altLang="zh-CN" sz="1400" b="1" dirty="0" smtClean="0">
              <a:latin typeface="Cambria Math" pitchFamily="18" charset="0"/>
              <a:ea typeface="Cambria Math" pitchFamily="18" charset="0"/>
            </a:rPr>
            <a:t>Search engine</a:t>
          </a:r>
          <a:endParaRPr lang="zh-CN" altLang="en-US" sz="1400" b="1" dirty="0">
            <a:latin typeface="Cambria Math" pitchFamily="18" charset="0"/>
            <a:ea typeface="微软雅黑" pitchFamily="34" charset="-122"/>
          </a:endParaRPr>
        </a:p>
      </dgm:t>
    </dgm:pt>
    <dgm:pt modelId="{59DBF069-FA04-49E9-8004-1F15E2E05734}" type="sibTrans" cxnId="{105196D7-87FB-4062-A635-6ADA6B4323A7}">
      <dgm:prSet custT="1"/>
      <dgm:spPr/>
      <dgm:t>
        <a:bodyPr/>
        <a:lstStyle/>
        <a:p>
          <a:r>
            <a:rPr lang="en-US" sz="1200" b="1" i="0" dirty="0" smtClean="0">
              <a:solidFill>
                <a:schemeClr val="bg2">
                  <a:lumMod val="25000"/>
                </a:schemeClr>
              </a:solidFill>
              <a:latin typeface="Cambria Math" pitchFamily="18" charset="0"/>
              <a:ea typeface="Cambria Math" pitchFamily="18" charset="0"/>
            </a:rPr>
            <a:t>distribute</a:t>
          </a:r>
          <a:endParaRPr lang="zh-CN" altLang="en-US" sz="1200" b="1" dirty="0">
            <a:solidFill>
              <a:schemeClr val="bg2">
                <a:lumMod val="25000"/>
              </a:schemeClr>
            </a:solidFill>
            <a:latin typeface="Cambria Math" pitchFamily="18" charset="0"/>
            <a:ea typeface="微软雅黑" pitchFamily="34" charset="-122"/>
          </a:endParaRPr>
        </a:p>
      </dgm:t>
    </dgm:pt>
    <dgm:pt modelId="{72D44FAB-B8E4-4428-A1CD-3397679B0C20}" type="parTrans" cxnId="{105196D7-87FB-4062-A635-6ADA6B4323A7}">
      <dgm:prSet/>
      <dgm:spPr/>
      <dgm:t>
        <a:bodyPr/>
        <a:lstStyle/>
        <a:p>
          <a:endParaRPr lang="zh-CN" altLang="en-US" sz="1050">
            <a:latin typeface="Cambria Math" pitchFamily="18" charset="0"/>
            <a:ea typeface="微软雅黑" pitchFamily="34" charset="-122"/>
          </a:endParaRPr>
        </a:p>
      </dgm:t>
    </dgm:pt>
    <dgm:pt modelId="{E6BA91F5-E6CB-4F24-8D70-01584CC5691A}" type="pres">
      <dgm:prSet presAssocID="{DD848F40-03F6-432C-9439-FEA0AC4BDCF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7895CF31-E6B8-4855-B016-81AC836F6E53}" type="pres">
      <dgm:prSet presAssocID="{EE4176DA-5D23-4C01-A519-4E69306F7B19}" presName="node" presStyleLbl="node1" presStyleIdx="0" presStyleCnt="3" custScaleX="112609" custScaleY="52673" custRadScaleRad="198173" custRadScaleInc="-9455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3BA4490-E469-492E-92B9-CA061F6ED09C}" type="pres">
      <dgm:prSet presAssocID="{048724BF-E4D0-499C-B3D2-875D1AB40A90}" presName="sibTrans" presStyleLbl="sibTrans2D1" presStyleIdx="0" presStyleCnt="3" custScaleX="175544" custLinFactNeighborX="4350" custLinFactNeighborY="2993"/>
      <dgm:spPr/>
      <dgm:t>
        <a:bodyPr/>
        <a:lstStyle/>
        <a:p>
          <a:endParaRPr lang="zh-CN" altLang="en-US"/>
        </a:p>
      </dgm:t>
    </dgm:pt>
    <dgm:pt modelId="{D8E52806-1D4A-4A27-A097-C2DB4651D028}" type="pres">
      <dgm:prSet presAssocID="{048724BF-E4D0-499C-B3D2-875D1AB40A90}" presName="connectorText" presStyleLbl="sibTrans2D1" presStyleIdx="0" presStyleCnt="3"/>
      <dgm:spPr/>
      <dgm:t>
        <a:bodyPr/>
        <a:lstStyle/>
        <a:p>
          <a:endParaRPr lang="zh-CN" altLang="en-US"/>
        </a:p>
      </dgm:t>
    </dgm:pt>
    <dgm:pt modelId="{A3EC7757-A759-4CB2-BF2D-BBD826699B6E}" type="pres">
      <dgm:prSet presAssocID="{420B46C2-C8CE-4085-B263-96ED4DCF7663}" presName="node" presStyleLbl="node1" presStyleIdx="1" presStyleCnt="3" custScaleX="86777" custScaleY="79341" custRadScaleRad="138587" custRadScaleInc="21672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A4CBC86-9EFC-4B86-9E4E-50A5C31C08AF}" type="pres">
      <dgm:prSet presAssocID="{59DBF069-FA04-49E9-8004-1F15E2E05734}" presName="sibTrans" presStyleLbl="sibTrans2D1" presStyleIdx="1" presStyleCnt="3" custAng="19845" custScaleX="159652" custLinFactNeighborX="-4969" custLinFactNeighborY="-18828"/>
      <dgm:spPr/>
      <dgm:t>
        <a:bodyPr/>
        <a:lstStyle/>
        <a:p>
          <a:endParaRPr lang="zh-CN" altLang="en-US"/>
        </a:p>
      </dgm:t>
    </dgm:pt>
    <dgm:pt modelId="{E893FB2B-20AE-4AA5-B8BC-41E31FD1B48E}" type="pres">
      <dgm:prSet presAssocID="{59DBF069-FA04-49E9-8004-1F15E2E05734}" presName="connectorText" presStyleLbl="sibTrans2D1" presStyleIdx="1" presStyleCnt="3"/>
      <dgm:spPr/>
      <dgm:t>
        <a:bodyPr/>
        <a:lstStyle/>
        <a:p>
          <a:endParaRPr lang="zh-CN" altLang="en-US"/>
        </a:p>
      </dgm:t>
    </dgm:pt>
    <dgm:pt modelId="{2CF7A231-CA2B-4457-AF55-E0DCE39BC588}" type="pres">
      <dgm:prSet presAssocID="{BCD1CD87-B749-4DDD-B5DD-5BA52FB60BD3}" presName="node" presStyleLbl="node1" presStyleIdx="2" presStyleCnt="3" custScaleX="177117" custScaleY="145622" custRadScaleRad="86334" custRadScaleInc="-29471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CE33D75-F6CC-4E81-A73B-39656FF2E65F}" type="pres">
      <dgm:prSet presAssocID="{29688A48-9E1A-4459-82BF-529CAB6B5D03}" presName="sibTrans" presStyleLbl="sibTrans2D1" presStyleIdx="2" presStyleCnt="3" custScaleX="158956"/>
      <dgm:spPr/>
      <dgm:t>
        <a:bodyPr/>
        <a:lstStyle/>
        <a:p>
          <a:endParaRPr lang="zh-CN" altLang="en-US"/>
        </a:p>
      </dgm:t>
    </dgm:pt>
    <dgm:pt modelId="{8F41145C-9348-41F9-8B9E-FB06AC87F6CC}" type="pres">
      <dgm:prSet presAssocID="{29688A48-9E1A-4459-82BF-529CAB6B5D03}" presName="connectorText" presStyleLbl="sibTrans2D1" presStyleIdx="2" presStyleCnt="3"/>
      <dgm:spPr/>
      <dgm:t>
        <a:bodyPr/>
        <a:lstStyle/>
        <a:p>
          <a:endParaRPr lang="zh-CN" altLang="en-US"/>
        </a:p>
      </dgm:t>
    </dgm:pt>
  </dgm:ptLst>
  <dgm:cxnLst>
    <dgm:cxn modelId="{80CBD5CC-EBD7-46EF-A880-957514E0FB60}" srcId="{DD848F40-03F6-432C-9439-FEA0AC4BDCF9}" destId="{BCD1CD87-B749-4DDD-B5DD-5BA52FB60BD3}" srcOrd="2" destOrd="0" parTransId="{0787402F-DD79-4F20-BD54-79FE9571A19D}" sibTransId="{29688A48-9E1A-4459-82BF-529CAB6B5D03}"/>
    <dgm:cxn modelId="{E30644C8-04A0-4AC5-ABE6-A1DFBFD3613E}" type="presOf" srcId="{420B46C2-C8CE-4085-B263-96ED4DCF7663}" destId="{A3EC7757-A759-4CB2-BF2D-BBD826699B6E}" srcOrd="0" destOrd="0" presId="urn:microsoft.com/office/officeart/2005/8/layout/cycle2"/>
    <dgm:cxn modelId="{105196D7-87FB-4062-A635-6ADA6B4323A7}" srcId="{DD848F40-03F6-432C-9439-FEA0AC4BDCF9}" destId="{420B46C2-C8CE-4085-B263-96ED4DCF7663}" srcOrd="1" destOrd="0" parTransId="{72D44FAB-B8E4-4428-A1CD-3397679B0C20}" sibTransId="{59DBF069-FA04-49E9-8004-1F15E2E05734}"/>
    <dgm:cxn modelId="{A1681476-95B0-4089-AD1C-80AD465EB5B2}" type="presOf" srcId="{29688A48-9E1A-4459-82BF-529CAB6B5D03}" destId="{3CE33D75-F6CC-4E81-A73B-39656FF2E65F}" srcOrd="0" destOrd="0" presId="urn:microsoft.com/office/officeart/2005/8/layout/cycle2"/>
    <dgm:cxn modelId="{E5F88DBD-6364-44E6-B422-079E41E82092}" type="presOf" srcId="{BCD1CD87-B749-4DDD-B5DD-5BA52FB60BD3}" destId="{2CF7A231-CA2B-4457-AF55-E0DCE39BC588}" srcOrd="0" destOrd="0" presId="urn:microsoft.com/office/officeart/2005/8/layout/cycle2"/>
    <dgm:cxn modelId="{64B5AE80-F2D6-428A-8294-6E5B2D3DBD6D}" type="presOf" srcId="{DD848F40-03F6-432C-9439-FEA0AC4BDCF9}" destId="{E6BA91F5-E6CB-4F24-8D70-01584CC5691A}" srcOrd="0" destOrd="0" presId="urn:microsoft.com/office/officeart/2005/8/layout/cycle2"/>
    <dgm:cxn modelId="{CC28ED0B-C336-45BC-A360-7EAF71C887C9}" type="presOf" srcId="{59DBF069-FA04-49E9-8004-1F15E2E05734}" destId="{BA4CBC86-9EFC-4B86-9E4E-50A5C31C08AF}" srcOrd="0" destOrd="0" presId="urn:microsoft.com/office/officeart/2005/8/layout/cycle2"/>
    <dgm:cxn modelId="{A9B87262-DE45-4796-8EE4-6718C5C8D9C9}" type="presOf" srcId="{59DBF069-FA04-49E9-8004-1F15E2E05734}" destId="{E893FB2B-20AE-4AA5-B8BC-41E31FD1B48E}" srcOrd="1" destOrd="0" presId="urn:microsoft.com/office/officeart/2005/8/layout/cycle2"/>
    <dgm:cxn modelId="{82654174-21D2-479D-8CF7-3A31B4FCAC59}" srcId="{DD848F40-03F6-432C-9439-FEA0AC4BDCF9}" destId="{EE4176DA-5D23-4C01-A519-4E69306F7B19}" srcOrd="0" destOrd="0" parTransId="{3139677F-743F-4D85-B459-DB1AE9AC1829}" sibTransId="{048724BF-E4D0-499C-B3D2-875D1AB40A90}"/>
    <dgm:cxn modelId="{C5A9DEC1-7FE8-4A32-A102-26C03B064308}" type="presOf" srcId="{048724BF-E4D0-499C-B3D2-875D1AB40A90}" destId="{D8E52806-1D4A-4A27-A097-C2DB4651D028}" srcOrd="1" destOrd="0" presId="urn:microsoft.com/office/officeart/2005/8/layout/cycle2"/>
    <dgm:cxn modelId="{41FEFAAD-E1C4-4A6D-91C5-996FEECF5CF3}" type="presOf" srcId="{048724BF-E4D0-499C-B3D2-875D1AB40A90}" destId="{C3BA4490-E469-492E-92B9-CA061F6ED09C}" srcOrd="0" destOrd="0" presId="urn:microsoft.com/office/officeart/2005/8/layout/cycle2"/>
    <dgm:cxn modelId="{A7304CE8-8E39-47FE-B141-79B94FDBF308}" type="presOf" srcId="{29688A48-9E1A-4459-82BF-529CAB6B5D03}" destId="{8F41145C-9348-41F9-8B9E-FB06AC87F6CC}" srcOrd="1" destOrd="0" presId="urn:microsoft.com/office/officeart/2005/8/layout/cycle2"/>
    <dgm:cxn modelId="{717C4190-3902-41E7-9E8C-D52271B4FB31}" type="presOf" srcId="{EE4176DA-5D23-4C01-A519-4E69306F7B19}" destId="{7895CF31-E6B8-4855-B016-81AC836F6E53}" srcOrd="0" destOrd="0" presId="urn:microsoft.com/office/officeart/2005/8/layout/cycle2"/>
    <dgm:cxn modelId="{D6E81CFA-8A6F-470F-BC20-DEBB8CD69E05}" type="presParOf" srcId="{E6BA91F5-E6CB-4F24-8D70-01584CC5691A}" destId="{7895CF31-E6B8-4855-B016-81AC836F6E53}" srcOrd="0" destOrd="0" presId="urn:microsoft.com/office/officeart/2005/8/layout/cycle2"/>
    <dgm:cxn modelId="{BDB0D6F1-E912-4163-AD04-8E8EA6FA1F6D}" type="presParOf" srcId="{E6BA91F5-E6CB-4F24-8D70-01584CC5691A}" destId="{C3BA4490-E469-492E-92B9-CA061F6ED09C}" srcOrd="1" destOrd="0" presId="urn:microsoft.com/office/officeart/2005/8/layout/cycle2"/>
    <dgm:cxn modelId="{749BD30F-D995-4EA2-9C44-C326AA0C331D}" type="presParOf" srcId="{C3BA4490-E469-492E-92B9-CA061F6ED09C}" destId="{D8E52806-1D4A-4A27-A097-C2DB4651D028}" srcOrd="0" destOrd="0" presId="urn:microsoft.com/office/officeart/2005/8/layout/cycle2"/>
    <dgm:cxn modelId="{B44F2079-BBDD-4B5D-AFFC-1ECBF82E4308}" type="presParOf" srcId="{E6BA91F5-E6CB-4F24-8D70-01584CC5691A}" destId="{A3EC7757-A759-4CB2-BF2D-BBD826699B6E}" srcOrd="2" destOrd="0" presId="urn:microsoft.com/office/officeart/2005/8/layout/cycle2"/>
    <dgm:cxn modelId="{AED141EA-33C0-4805-9AEF-FB5D0EEC46BD}" type="presParOf" srcId="{E6BA91F5-E6CB-4F24-8D70-01584CC5691A}" destId="{BA4CBC86-9EFC-4B86-9E4E-50A5C31C08AF}" srcOrd="3" destOrd="0" presId="urn:microsoft.com/office/officeart/2005/8/layout/cycle2"/>
    <dgm:cxn modelId="{427B3AA1-BF7E-4BBE-8CE9-1CFE7F192A04}" type="presParOf" srcId="{BA4CBC86-9EFC-4B86-9E4E-50A5C31C08AF}" destId="{E893FB2B-20AE-4AA5-B8BC-41E31FD1B48E}" srcOrd="0" destOrd="0" presId="urn:microsoft.com/office/officeart/2005/8/layout/cycle2"/>
    <dgm:cxn modelId="{227905F5-DF87-42A6-B1F5-8ED2F8C3EC9E}" type="presParOf" srcId="{E6BA91F5-E6CB-4F24-8D70-01584CC5691A}" destId="{2CF7A231-CA2B-4457-AF55-E0DCE39BC588}" srcOrd="4" destOrd="0" presId="urn:microsoft.com/office/officeart/2005/8/layout/cycle2"/>
    <dgm:cxn modelId="{5F241425-F429-44A1-8A3D-687235877803}" type="presParOf" srcId="{E6BA91F5-E6CB-4F24-8D70-01584CC5691A}" destId="{3CE33D75-F6CC-4E81-A73B-39656FF2E65F}" srcOrd="5" destOrd="0" presId="urn:microsoft.com/office/officeart/2005/8/layout/cycle2"/>
    <dgm:cxn modelId="{843F221D-405C-4894-87D9-AD5274284CA7}" type="presParOf" srcId="{3CE33D75-F6CC-4E81-A73B-39656FF2E65F}" destId="{8F41145C-9348-41F9-8B9E-FB06AC87F6C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41023E-A9C5-4D6C-AF7B-D1DE4720B696}" type="doc">
      <dgm:prSet loTypeId="urn:microsoft.com/office/officeart/2005/8/layout/pyramid3" loCatId="pyramid" qsTypeId="urn:microsoft.com/office/officeart/2005/8/quickstyle/simple1" qsCatId="simple" csTypeId="urn:microsoft.com/office/officeart/2005/8/colors/accent1_3" csCatId="accent1" phldr="1"/>
      <dgm:spPr/>
    </dgm:pt>
    <dgm:pt modelId="{B04B44E0-E287-48C6-8697-D007E4D33E01}">
      <dgm:prSet phldrT="[文本]" custT="1"/>
      <dgm:spPr/>
      <dgm:t>
        <a:bodyPr/>
        <a:lstStyle/>
        <a:p>
          <a:pPr>
            <a:lnSpc>
              <a:spcPct val="50000"/>
            </a:lnSpc>
          </a:pPr>
          <a:r>
            <a:rPr lang="en-US" altLang="zh-CN" sz="1200" b="1" dirty="0" smtClean="0">
              <a:solidFill>
                <a:srgbClr val="FFFF00"/>
              </a:solidFill>
              <a:latin typeface="Cambria Math" pitchFamily="18" charset="0"/>
              <a:ea typeface="Cambria Math" pitchFamily="18" charset="0"/>
            </a:rPr>
            <a:t>Tier 2</a:t>
          </a:r>
          <a:r>
            <a:rPr lang="zh-CN" altLang="en-US" sz="1200" b="1" dirty="0" smtClean="0">
              <a:solidFill>
                <a:srgbClr val="FFFF00"/>
              </a:solidFill>
              <a:latin typeface="Cambria Math" pitchFamily="18" charset="0"/>
              <a:ea typeface="微软雅黑" pitchFamily="34" charset="-122"/>
            </a:rPr>
            <a:t>：</a:t>
          </a:r>
          <a:r>
            <a:rPr lang="en-US" altLang="zh-CN" sz="1200" b="1" dirty="0" smtClean="0">
              <a:solidFill>
                <a:srgbClr val="FFFF00"/>
              </a:solidFill>
              <a:latin typeface="Cambria Math" pitchFamily="18" charset="0"/>
              <a:ea typeface="Cambria Math" pitchFamily="18" charset="0"/>
            </a:rPr>
            <a:t>second pass</a:t>
          </a:r>
        </a:p>
        <a:p>
          <a:pPr>
            <a:lnSpc>
              <a:spcPct val="50000"/>
            </a:lnSpc>
          </a:pPr>
          <a:endParaRPr lang="en-US" altLang="zh-CN" sz="1200" b="1" dirty="0" smtClean="0">
            <a:solidFill>
              <a:srgbClr val="FFFF00"/>
            </a:solidFill>
            <a:latin typeface="Cambria Math" pitchFamily="18" charset="0"/>
            <a:ea typeface="Cambria Math" pitchFamily="18" charset="0"/>
          </a:endParaRPr>
        </a:p>
        <a:p>
          <a:pPr>
            <a:lnSpc>
              <a:spcPct val="50000"/>
            </a:lnSpc>
          </a:pPr>
          <a:r>
            <a:rPr lang="en-US" altLang="zh-CN" sz="1100" b="1" dirty="0" smtClean="0">
              <a:solidFill>
                <a:schemeClr val="bg1"/>
              </a:solidFill>
              <a:latin typeface="Cambria Math" pitchFamily="18" charset="0"/>
              <a:ea typeface="Cambria Math" pitchFamily="18" charset="0"/>
            </a:rPr>
            <a:t>Web navigation</a:t>
          </a:r>
        </a:p>
        <a:p>
          <a:pPr>
            <a:lnSpc>
              <a:spcPct val="50000"/>
            </a:lnSpc>
          </a:pPr>
          <a:r>
            <a:rPr lang="en-US" altLang="zh-CN" sz="1100" b="1" dirty="0" smtClean="0">
              <a:solidFill>
                <a:schemeClr val="bg1"/>
              </a:solidFill>
              <a:latin typeface="Cambria Math" pitchFamily="18" charset="0"/>
              <a:ea typeface="Cambria Math" pitchFamily="18" charset="0"/>
            </a:rPr>
            <a:t>search/vertical search</a:t>
          </a:r>
          <a:endParaRPr lang="en-US" altLang="zh-CN" sz="1200" b="1" dirty="0" smtClean="0">
            <a:solidFill>
              <a:schemeClr val="bg1"/>
            </a:solidFill>
            <a:latin typeface="Cambria Math" pitchFamily="18" charset="0"/>
            <a:ea typeface="Cambria Math" pitchFamily="18" charset="0"/>
          </a:endParaRPr>
        </a:p>
      </dgm:t>
    </dgm:pt>
    <dgm:pt modelId="{226DCECE-F4DC-437C-9CA0-950048D4490B}" type="parTrans" cxnId="{7DF8C8C9-B3D6-4BCC-A627-314159B86643}">
      <dgm:prSet/>
      <dgm:spPr/>
      <dgm:t>
        <a:bodyPr/>
        <a:lstStyle/>
        <a:p>
          <a:endParaRPr lang="zh-CN" altLang="en-US" sz="1050">
            <a:latin typeface="Cambria Math" pitchFamily="18" charset="0"/>
          </a:endParaRPr>
        </a:p>
      </dgm:t>
    </dgm:pt>
    <dgm:pt modelId="{A0BC54E9-CAD0-4767-B7D3-67BA180081A4}" type="sibTrans" cxnId="{7DF8C8C9-B3D6-4BCC-A627-314159B86643}">
      <dgm:prSet/>
      <dgm:spPr/>
      <dgm:t>
        <a:bodyPr/>
        <a:lstStyle/>
        <a:p>
          <a:endParaRPr lang="zh-CN" altLang="en-US" sz="1050">
            <a:latin typeface="Cambria Math" pitchFamily="18" charset="0"/>
          </a:endParaRPr>
        </a:p>
      </dgm:t>
    </dgm:pt>
    <dgm:pt modelId="{E67B6472-418D-4BFF-A874-01A467B0DCA8}">
      <dgm:prSet phldrT="[文本]" custT="1"/>
      <dgm:spPr/>
      <dgm:t>
        <a:bodyPr/>
        <a:lstStyle/>
        <a:p>
          <a:pPr>
            <a:lnSpc>
              <a:spcPct val="50000"/>
            </a:lnSpc>
          </a:pPr>
          <a:r>
            <a:rPr lang="en-US" altLang="zh-CN" sz="1200" b="1" dirty="0" smtClean="0">
              <a:solidFill>
                <a:srgbClr val="FFFF00"/>
              </a:solidFill>
              <a:latin typeface="Cambria Math" pitchFamily="18" charset="0"/>
              <a:ea typeface="Cambria Math" pitchFamily="18" charset="0"/>
            </a:rPr>
            <a:t>Tier 3</a:t>
          </a:r>
          <a:r>
            <a:rPr lang="zh-CN" altLang="en-US" sz="1200" b="1" dirty="0" smtClean="0">
              <a:solidFill>
                <a:srgbClr val="FFFF00"/>
              </a:solidFill>
              <a:latin typeface="Cambria Math" pitchFamily="18" charset="0"/>
              <a:ea typeface="微软雅黑" pitchFamily="34" charset="-122"/>
            </a:rPr>
            <a:t>：</a:t>
          </a:r>
          <a:r>
            <a:rPr lang="en-US" altLang="zh-CN" sz="1200" b="1" dirty="0" smtClean="0">
              <a:solidFill>
                <a:srgbClr val="FFFF00"/>
              </a:solidFill>
              <a:latin typeface="Cambria Math" pitchFamily="18" charset="0"/>
              <a:ea typeface="Cambria Math" pitchFamily="18" charset="0"/>
            </a:rPr>
            <a:t> </a:t>
          </a:r>
        </a:p>
        <a:p>
          <a:pPr>
            <a:lnSpc>
              <a:spcPct val="50000"/>
            </a:lnSpc>
          </a:pPr>
          <a:r>
            <a:rPr lang="en-US" altLang="zh-CN" sz="1200" b="1" dirty="0" smtClean="0">
              <a:solidFill>
                <a:srgbClr val="FFFF00"/>
              </a:solidFill>
              <a:latin typeface="Cambria Math" pitchFamily="18" charset="0"/>
              <a:ea typeface="Cambria Math" pitchFamily="18" charset="0"/>
            </a:rPr>
            <a:t>smash</a:t>
          </a:r>
        </a:p>
        <a:p>
          <a:pPr>
            <a:lnSpc>
              <a:spcPct val="50000"/>
            </a:lnSpc>
          </a:pPr>
          <a:endParaRPr lang="en-US" altLang="zh-CN" sz="1200" b="1" dirty="0" smtClean="0">
            <a:solidFill>
              <a:srgbClr val="FFFF00"/>
            </a:solidFill>
            <a:latin typeface="Cambria Math" pitchFamily="18" charset="0"/>
            <a:ea typeface="Cambria Math" pitchFamily="18" charset="0"/>
          </a:endParaRPr>
        </a:p>
        <a:p>
          <a:pPr>
            <a:lnSpc>
              <a:spcPct val="50000"/>
            </a:lnSpc>
          </a:pPr>
          <a:r>
            <a:rPr lang="en-US" altLang="zh-CN" sz="1100" b="1" dirty="0" smtClean="0">
              <a:solidFill>
                <a:schemeClr val="bg1"/>
              </a:solidFill>
              <a:latin typeface="Cambria Math" pitchFamily="18" charset="0"/>
              <a:ea typeface="Cambria Math" pitchFamily="18" charset="0"/>
            </a:rPr>
            <a:t>deal</a:t>
          </a:r>
        </a:p>
        <a:p>
          <a:pPr>
            <a:lnSpc>
              <a:spcPct val="90000"/>
            </a:lnSpc>
          </a:pPr>
          <a:endParaRPr lang="en-US" altLang="zh-CN" sz="1200" b="1" dirty="0" smtClean="0">
            <a:solidFill>
              <a:schemeClr val="bg1"/>
            </a:solidFill>
            <a:latin typeface="Cambria Math" pitchFamily="18" charset="0"/>
            <a:ea typeface="Cambria Math" pitchFamily="18" charset="0"/>
          </a:endParaRPr>
        </a:p>
      </dgm:t>
    </dgm:pt>
    <dgm:pt modelId="{3FE7C21C-79BA-4BAE-9D2D-C9DF8AD6C308}" type="parTrans" cxnId="{97139290-0399-4612-A36C-1ABE13790245}">
      <dgm:prSet/>
      <dgm:spPr/>
      <dgm:t>
        <a:bodyPr/>
        <a:lstStyle/>
        <a:p>
          <a:endParaRPr lang="zh-CN" altLang="en-US" sz="1050">
            <a:latin typeface="Cambria Math" pitchFamily="18" charset="0"/>
          </a:endParaRPr>
        </a:p>
      </dgm:t>
    </dgm:pt>
    <dgm:pt modelId="{B6258C4C-F518-452C-90B6-5B7DB667FBB9}" type="sibTrans" cxnId="{97139290-0399-4612-A36C-1ABE13790245}">
      <dgm:prSet/>
      <dgm:spPr/>
      <dgm:t>
        <a:bodyPr/>
        <a:lstStyle/>
        <a:p>
          <a:endParaRPr lang="zh-CN" altLang="en-US" sz="1050">
            <a:latin typeface="Cambria Math" pitchFamily="18" charset="0"/>
          </a:endParaRPr>
        </a:p>
      </dgm:t>
    </dgm:pt>
    <dgm:pt modelId="{412864B2-BA74-455E-A040-6D69A8356DA5}">
      <dgm:prSet phldrT="[文本]" custT="1"/>
      <dgm:spPr/>
      <dgm:t>
        <a:bodyPr/>
        <a:lstStyle/>
        <a:p>
          <a:pPr>
            <a:lnSpc>
              <a:spcPct val="90000"/>
            </a:lnSpc>
          </a:pPr>
          <a:endParaRPr lang="en-US" altLang="zh-CN" sz="1200" b="1" dirty="0" smtClean="0">
            <a:solidFill>
              <a:srgbClr val="FFFF00"/>
            </a:solidFill>
            <a:latin typeface="Cambria Math" pitchFamily="18" charset="0"/>
            <a:ea typeface="Cambria Math" pitchFamily="18" charset="0"/>
          </a:endParaRPr>
        </a:p>
        <a:p>
          <a:pPr>
            <a:lnSpc>
              <a:spcPct val="50000"/>
            </a:lnSpc>
          </a:pPr>
          <a:r>
            <a:rPr lang="en-US" altLang="zh-CN" sz="1200" b="1" dirty="0" smtClean="0">
              <a:solidFill>
                <a:srgbClr val="FFFF00"/>
              </a:solidFill>
              <a:latin typeface="Cambria Math" pitchFamily="18" charset="0"/>
              <a:ea typeface="Cambria Math" pitchFamily="18" charset="0"/>
            </a:rPr>
            <a:t>Tier 1</a:t>
          </a:r>
          <a:r>
            <a:rPr lang="zh-CN" altLang="en-US" sz="1200" b="1" dirty="0" smtClean="0">
              <a:solidFill>
                <a:srgbClr val="FFFF00"/>
              </a:solidFill>
              <a:latin typeface="Cambria Math" pitchFamily="18" charset="0"/>
              <a:ea typeface="微软雅黑" pitchFamily="34" charset="-122"/>
            </a:rPr>
            <a:t>：</a:t>
          </a:r>
          <a:r>
            <a:rPr lang="en-US" altLang="zh-CN" sz="1200" b="1" dirty="0" smtClean="0">
              <a:solidFill>
                <a:srgbClr val="FFFF00"/>
              </a:solidFill>
              <a:latin typeface="Cambria Math" pitchFamily="18" charset="0"/>
              <a:ea typeface="Cambria Math" pitchFamily="18" charset="0"/>
            </a:rPr>
            <a:t>first </a:t>
          </a:r>
          <a:r>
            <a:rPr lang="en-US" altLang="zh-CN" sz="1200" b="1" dirty="0" smtClean="0">
              <a:solidFill>
                <a:srgbClr val="FFFF00"/>
              </a:solidFill>
              <a:latin typeface="Cambria Math" pitchFamily="18" charset="0"/>
              <a:ea typeface="Cambria Math" pitchFamily="18" charset="0"/>
            </a:rPr>
            <a:t>pass</a:t>
          </a:r>
        </a:p>
        <a:p>
          <a:pPr>
            <a:lnSpc>
              <a:spcPct val="50000"/>
            </a:lnSpc>
          </a:pPr>
          <a:endParaRPr lang="en-US" altLang="zh-CN" sz="1200" b="1" dirty="0" smtClean="0">
            <a:solidFill>
              <a:srgbClr val="FFFF00"/>
            </a:solidFill>
            <a:latin typeface="Cambria Math" pitchFamily="18" charset="0"/>
            <a:ea typeface="Cambria Math" pitchFamily="18" charset="0"/>
          </a:endParaRPr>
        </a:p>
        <a:p>
          <a:pPr>
            <a:lnSpc>
              <a:spcPct val="50000"/>
            </a:lnSpc>
          </a:pPr>
          <a:r>
            <a:rPr lang="en-US" altLang="zh-CN" sz="1100" b="1" dirty="0" smtClean="0">
              <a:solidFill>
                <a:schemeClr val="bg1"/>
              </a:solidFill>
              <a:latin typeface="Cambria Math" pitchFamily="18" charset="0"/>
              <a:ea typeface="Cambria Math" pitchFamily="18" charset="0"/>
            </a:rPr>
            <a:t>TV/news paper/radio</a:t>
          </a:r>
        </a:p>
        <a:p>
          <a:pPr>
            <a:lnSpc>
              <a:spcPct val="50000"/>
            </a:lnSpc>
          </a:pPr>
          <a:r>
            <a:rPr lang="en-US" altLang="zh-CN" sz="1100" b="1" dirty="0" smtClean="0">
              <a:solidFill>
                <a:schemeClr val="bg1"/>
              </a:solidFill>
              <a:latin typeface="Cambria Math" pitchFamily="18" charset="0"/>
              <a:ea typeface="Cambria Math" pitchFamily="18" charset="0"/>
            </a:rPr>
            <a:t>video/portal</a:t>
          </a:r>
        </a:p>
        <a:p>
          <a:pPr>
            <a:lnSpc>
              <a:spcPct val="50000"/>
            </a:lnSpc>
          </a:pPr>
          <a:r>
            <a:rPr lang="en-US" altLang="zh-CN" sz="1100" b="1" dirty="0" smtClean="0">
              <a:solidFill>
                <a:schemeClr val="bg1"/>
              </a:solidFill>
              <a:latin typeface="Cambria Math" pitchFamily="18" charset="0"/>
              <a:ea typeface="Cambria Math" pitchFamily="18" charset="0"/>
            </a:rPr>
            <a:t>SNS/UGC//websites</a:t>
          </a:r>
        </a:p>
        <a:p>
          <a:pPr>
            <a:lnSpc>
              <a:spcPct val="50000"/>
            </a:lnSpc>
          </a:pPr>
          <a:endParaRPr lang="en-US" altLang="zh-CN" sz="1200" b="1" dirty="0" smtClean="0">
            <a:solidFill>
              <a:schemeClr val="bg1"/>
            </a:solidFill>
            <a:latin typeface="Cambria Math" pitchFamily="18" charset="0"/>
            <a:ea typeface="Cambria Math" pitchFamily="18" charset="0"/>
          </a:endParaRPr>
        </a:p>
      </dgm:t>
    </dgm:pt>
    <dgm:pt modelId="{C0BCBC52-B4EE-44DB-87E6-575A85902C72}" type="parTrans" cxnId="{01310EF6-786D-40F4-840B-C927C7CCB6C2}">
      <dgm:prSet/>
      <dgm:spPr/>
      <dgm:t>
        <a:bodyPr/>
        <a:lstStyle/>
        <a:p>
          <a:endParaRPr lang="zh-CN" altLang="en-US" sz="1050">
            <a:latin typeface="Cambria Math" pitchFamily="18" charset="0"/>
          </a:endParaRPr>
        </a:p>
      </dgm:t>
    </dgm:pt>
    <dgm:pt modelId="{F7692E8F-EAE8-46C1-8094-946DE85CB4CC}" type="sibTrans" cxnId="{01310EF6-786D-40F4-840B-C927C7CCB6C2}">
      <dgm:prSet/>
      <dgm:spPr/>
      <dgm:t>
        <a:bodyPr/>
        <a:lstStyle/>
        <a:p>
          <a:endParaRPr lang="zh-CN" altLang="en-US" sz="1050">
            <a:latin typeface="Cambria Math" pitchFamily="18" charset="0"/>
          </a:endParaRPr>
        </a:p>
      </dgm:t>
    </dgm:pt>
    <dgm:pt modelId="{DFD52409-4838-46CA-8BD8-6AC52699F9E5}" type="pres">
      <dgm:prSet presAssocID="{A241023E-A9C5-4D6C-AF7B-D1DE4720B696}" presName="Name0" presStyleCnt="0">
        <dgm:presLayoutVars>
          <dgm:dir/>
          <dgm:animLvl val="lvl"/>
          <dgm:resizeHandles val="exact"/>
        </dgm:presLayoutVars>
      </dgm:prSet>
      <dgm:spPr/>
    </dgm:pt>
    <dgm:pt modelId="{E4A0C576-13D9-4606-91F5-F4011C64D9C8}" type="pres">
      <dgm:prSet presAssocID="{412864B2-BA74-455E-A040-6D69A8356DA5}" presName="Name8" presStyleCnt="0"/>
      <dgm:spPr/>
    </dgm:pt>
    <dgm:pt modelId="{0D7E51CC-0F19-48B3-9558-3BA534406F24}" type="pres">
      <dgm:prSet presAssocID="{412864B2-BA74-455E-A040-6D69A8356DA5}" presName="level" presStyleLbl="node1" presStyleIdx="0" presStyleCnt="3" custScaleY="83917" custLinFactNeighborX="2869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0E05575-36DC-4FC2-8F8B-3C93A947097B}" type="pres">
      <dgm:prSet presAssocID="{412864B2-BA74-455E-A040-6D69A8356DA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E4A64CF-4528-4AEE-B125-8B02939A0AC6}" type="pres">
      <dgm:prSet presAssocID="{B04B44E0-E287-48C6-8697-D007E4D33E01}" presName="Name8" presStyleCnt="0"/>
      <dgm:spPr/>
    </dgm:pt>
    <dgm:pt modelId="{C54B1468-21F9-4E3C-9F52-C83DE41EE0F6}" type="pres">
      <dgm:prSet presAssocID="{B04B44E0-E287-48C6-8697-D007E4D33E01}" presName="level" presStyleLbl="node1" presStyleIdx="1" presStyleCnt="3" custScaleX="101540" custScaleY="79126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9828D16-7C78-4554-BB53-00B53AE2A252}" type="pres">
      <dgm:prSet presAssocID="{B04B44E0-E287-48C6-8697-D007E4D33E0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D21B699-4455-499C-A2C4-CB1EA55B92A3}" type="pres">
      <dgm:prSet presAssocID="{E67B6472-418D-4BFF-A874-01A467B0DCA8}" presName="Name8" presStyleCnt="0"/>
      <dgm:spPr/>
    </dgm:pt>
    <dgm:pt modelId="{2967C0DD-56C3-4E06-B0A6-8CD4AC5EF2AF}" type="pres">
      <dgm:prSet presAssocID="{E67B6472-418D-4BFF-A874-01A467B0DCA8}" presName="level" presStyleLbl="node1" presStyleIdx="2" presStyleCnt="3" custScaleX="103017" custScaleY="96559" custLinFactNeighborX="1181" custLinFactNeighborY="-932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4C98191-378F-44B4-AD07-1A274DDC55EB}" type="pres">
      <dgm:prSet presAssocID="{E67B6472-418D-4BFF-A874-01A467B0DCA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97139290-0399-4612-A36C-1ABE13790245}" srcId="{A241023E-A9C5-4D6C-AF7B-D1DE4720B696}" destId="{E67B6472-418D-4BFF-A874-01A467B0DCA8}" srcOrd="2" destOrd="0" parTransId="{3FE7C21C-79BA-4BAE-9D2D-C9DF8AD6C308}" sibTransId="{B6258C4C-F518-452C-90B6-5B7DB667FBB9}"/>
    <dgm:cxn modelId="{15BC01C8-DDF8-4FCE-AA87-5B8AC5AC43E3}" type="presOf" srcId="{E67B6472-418D-4BFF-A874-01A467B0DCA8}" destId="{2967C0DD-56C3-4E06-B0A6-8CD4AC5EF2AF}" srcOrd="0" destOrd="0" presId="urn:microsoft.com/office/officeart/2005/8/layout/pyramid3"/>
    <dgm:cxn modelId="{5C98D307-F48C-4DDC-8264-0CBC23C2F602}" type="presOf" srcId="{B04B44E0-E287-48C6-8697-D007E4D33E01}" destId="{C54B1468-21F9-4E3C-9F52-C83DE41EE0F6}" srcOrd="0" destOrd="0" presId="urn:microsoft.com/office/officeart/2005/8/layout/pyramid3"/>
    <dgm:cxn modelId="{C2CC7FEC-8B60-4C2A-ABCE-5BAACF69150B}" type="presOf" srcId="{412864B2-BA74-455E-A040-6D69A8356DA5}" destId="{50E05575-36DC-4FC2-8F8B-3C93A947097B}" srcOrd="1" destOrd="0" presId="urn:microsoft.com/office/officeart/2005/8/layout/pyramid3"/>
    <dgm:cxn modelId="{352BDC56-5A24-477E-B418-106D948E3D46}" type="presOf" srcId="{B04B44E0-E287-48C6-8697-D007E4D33E01}" destId="{69828D16-7C78-4554-BB53-00B53AE2A252}" srcOrd="1" destOrd="0" presId="urn:microsoft.com/office/officeart/2005/8/layout/pyramid3"/>
    <dgm:cxn modelId="{ABE872E9-F71A-4943-8314-D5BF25562114}" type="presOf" srcId="{A241023E-A9C5-4D6C-AF7B-D1DE4720B696}" destId="{DFD52409-4838-46CA-8BD8-6AC52699F9E5}" srcOrd="0" destOrd="0" presId="urn:microsoft.com/office/officeart/2005/8/layout/pyramid3"/>
    <dgm:cxn modelId="{7DF8C8C9-B3D6-4BCC-A627-314159B86643}" srcId="{A241023E-A9C5-4D6C-AF7B-D1DE4720B696}" destId="{B04B44E0-E287-48C6-8697-D007E4D33E01}" srcOrd="1" destOrd="0" parTransId="{226DCECE-F4DC-437C-9CA0-950048D4490B}" sibTransId="{A0BC54E9-CAD0-4767-B7D3-67BA180081A4}"/>
    <dgm:cxn modelId="{EEA1682A-7FA3-4EFF-96D1-C72A15B84CA2}" type="presOf" srcId="{412864B2-BA74-455E-A040-6D69A8356DA5}" destId="{0D7E51CC-0F19-48B3-9558-3BA534406F24}" srcOrd="0" destOrd="0" presId="urn:microsoft.com/office/officeart/2005/8/layout/pyramid3"/>
    <dgm:cxn modelId="{B6ADCF0B-392C-4E75-BF4B-64DD78E49471}" type="presOf" srcId="{E67B6472-418D-4BFF-A874-01A467B0DCA8}" destId="{04C98191-378F-44B4-AD07-1A274DDC55EB}" srcOrd="1" destOrd="0" presId="urn:microsoft.com/office/officeart/2005/8/layout/pyramid3"/>
    <dgm:cxn modelId="{01310EF6-786D-40F4-840B-C927C7CCB6C2}" srcId="{A241023E-A9C5-4D6C-AF7B-D1DE4720B696}" destId="{412864B2-BA74-455E-A040-6D69A8356DA5}" srcOrd="0" destOrd="0" parTransId="{C0BCBC52-B4EE-44DB-87E6-575A85902C72}" sibTransId="{F7692E8F-EAE8-46C1-8094-946DE85CB4CC}"/>
    <dgm:cxn modelId="{01861ABD-3E30-43C5-BB5C-5BFE543ED5C9}" type="presParOf" srcId="{DFD52409-4838-46CA-8BD8-6AC52699F9E5}" destId="{E4A0C576-13D9-4606-91F5-F4011C64D9C8}" srcOrd="0" destOrd="0" presId="urn:microsoft.com/office/officeart/2005/8/layout/pyramid3"/>
    <dgm:cxn modelId="{8F3CE537-48E3-4E40-9669-644A999C4C80}" type="presParOf" srcId="{E4A0C576-13D9-4606-91F5-F4011C64D9C8}" destId="{0D7E51CC-0F19-48B3-9558-3BA534406F24}" srcOrd="0" destOrd="0" presId="urn:microsoft.com/office/officeart/2005/8/layout/pyramid3"/>
    <dgm:cxn modelId="{8E07E08E-F98E-457D-BC1A-C5552AF57F22}" type="presParOf" srcId="{E4A0C576-13D9-4606-91F5-F4011C64D9C8}" destId="{50E05575-36DC-4FC2-8F8B-3C93A947097B}" srcOrd="1" destOrd="0" presId="urn:microsoft.com/office/officeart/2005/8/layout/pyramid3"/>
    <dgm:cxn modelId="{846C09C6-ED92-4142-8967-7CAD5AF55FEC}" type="presParOf" srcId="{DFD52409-4838-46CA-8BD8-6AC52699F9E5}" destId="{5E4A64CF-4528-4AEE-B125-8B02939A0AC6}" srcOrd="1" destOrd="0" presId="urn:microsoft.com/office/officeart/2005/8/layout/pyramid3"/>
    <dgm:cxn modelId="{92918D1A-3203-475B-84B7-FB64A6085D01}" type="presParOf" srcId="{5E4A64CF-4528-4AEE-B125-8B02939A0AC6}" destId="{C54B1468-21F9-4E3C-9F52-C83DE41EE0F6}" srcOrd="0" destOrd="0" presId="urn:microsoft.com/office/officeart/2005/8/layout/pyramid3"/>
    <dgm:cxn modelId="{E9A29509-DD57-4F17-82D9-43AB56E2206C}" type="presParOf" srcId="{5E4A64CF-4528-4AEE-B125-8B02939A0AC6}" destId="{69828D16-7C78-4554-BB53-00B53AE2A252}" srcOrd="1" destOrd="0" presId="urn:microsoft.com/office/officeart/2005/8/layout/pyramid3"/>
    <dgm:cxn modelId="{7800CE5C-CBBC-4C84-A260-BEF5709AD6B2}" type="presParOf" srcId="{DFD52409-4838-46CA-8BD8-6AC52699F9E5}" destId="{6D21B699-4455-499C-A2C4-CB1EA55B92A3}" srcOrd="2" destOrd="0" presId="urn:microsoft.com/office/officeart/2005/8/layout/pyramid3"/>
    <dgm:cxn modelId="{05B02EC6-9433-478D-9D58-EECF0A41A5F1}" type="presParOf" srcId="{6D21B699-4455-499C-A2C4-CB1EA55B92A3}" destId="{2967C0DD-56C3-4E06-B0A6-8CD4AC5EF2AF}" srcOrd="0" destOrd="0" presId="urn:microsoft.com/office/officeart/2005/8/layout/pyramid3"/>
    <dgm:cxn modelId="{1DAF96F9-2812-457A-9290-5149C400135E}" type="presParOf" srcId="{6D21B699-4455-499C-A2C4-CB1EA55B92A3}" destId="{04C98191-378F-44B4-AD07-1A274DDC55EB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241023E-A9C5-4D6C-AF7B-D1DE4720B696}" type="doc">
      <dgm:prSet loTypeId="urn:microsoft.com/office/officeart/2005/8/layout/pyramid1" loCatId="pyramid" qsTypeId="urn:microsoft.com/office/officeart/2005/8/quickstyle/simple1" qsCatId="simple" csTypeId="urn:microsoft.com/office/officeart/2005/8/colors/accent1_3" csCatId="accent1" phldr="1"/>
      <dgm:spPr/>
    </dgm:pt>
    <dgm:pt modelId="{B04B44E0-E287-48C6-8697-D007E4D33E01}">
      <dgm:prSet phldrT="[文本]" custT="1"/>
      <dgm:spPr/>
      <dgm:t>
        <a:bodyPr/>
        <a:lstStyle/>
        <a:p>
          <a:r>
            <a:rPr lang="en-US" altLang="zh-CN" sz="1050" b="1" dirty="0" smtClean="0">
              <a:solidFill>
                <a:schemeClr val="bg1"/>
              </a:solidFill>
              <a:latin typeface="Cambria Math" pitchFamily="18" charset="0"/>
              <a:ea typeface="Cambria Math" pitchFamily="18" charset="0"/>
            </a:rPr>
            <a:t>branding+</a:t>
          </a:r>
        </a:p>
        <a:p>
          <a:r>
            <a:rPr lang="en-US" altLang="zh-CN" sz="1050" b="1" dirty="0" smtClean="0">
              <a:solidFill>
                <a:schemeClr val="bg1"/>
              </a:solidFill>
              <a:latin typeface="Cambria Math" pitchFamily="18" charset="0"/>
              <a:ea typeface="Cambria Math" pitchFamily="18" charset="0"/>
            </a:rPr>
            <a:t>effect</a:t>
          </a:r>
        </a:p>
      </dgm:t>
    </dgm:pt>
    <dgm:pt modelId="{226DCECE-F4DC-437C-9CA0-950048D4490B}" type="parTrans" cxnId="{7DF8C8C9-B3D6-4BCC-A627-314159B86643}">
      <dgm:prSet/>
      <dgm:spPr/>
      <dgm:t>
        <a:bodyPr/>
        <a:lstStyle/>
        <a:p>
          <a:endParaRPr lang="zh-CN" altLang="en-US" sz="900">
            <a:latin typeface="Cambria Math" pitchFamily="18" charset="0"/>
          </a:endParaRPr>
        </a:p>
      </dgm:t>
    </dgm:pt>
    <dgm:pt modelId="{A0BC54E9-CAD0-4767-B7D3-67BA180081A4}" type="sibTrans" cxnId="{7DF8C8C9-B3D6-4BCC-A627-314159B86643}">
      <dgm:prSet/>
      <dgm:spPr/>
      <dgm:t>
        <a:bodyPr/>
        <a:lstStyle/>
        <a:p>
          <a:endParaRPr lang="zh-CN" altLang="en-US" sz="900">
            <a:latin typeface="Cambria Math" pitchFamily="18" charset="0"/>
          </a:endParaRPr>
        </a:p>
      </dgm:t>
    </dgm:pt>
    <dgm:pt modelId="{E67B6472-418D-4BFF-A874-01A467B0DCA8}">
      <dgm:prSet phldrT="[文本]" custT="1"/>
      <dgm:spPr/>
      <dgm:t>
        <a:bodyPr/>
        <a:lstStyle/>
        <a:p>
          <a:r>
            <a:rPr lang="en-US" altLang="zh-CN" sz="1050" b="1" dirty="0" smtClean="0">
              <a:solidFill>
                <a:schemeClr val="bg1"/>
              </a:solidFill>
              <a:latin typeface="Cambria Math" pitchFamily="18" charset="0"/>
              <a:ea typeface="Cambria Math" pitchFamily="18" charset="0"/>
            </a:rPr>
            <a:t>effect</a:t>
          </a:r>
          <a:endParaRPr lang="zh-CN" altLang="en-US" sz="1050" b="1" dirty="0">
            <a:solidFill>
              <a:schemeClr val="bg1"/>
            </a:solidFill>
            <a:latin typeface="Cambria Math" pitchFamily="18" charset="0"/>
            <a:ea typeface="微软雅黑" pitchFamily="34" charset="-122"/>
          </a:endParaRPr>
        </a:p>
      </dgm:t>
    </dgm:pt>
    <dgm:pt modelId="{3FE7C21C-79BA-4BAE-9D2D-C9DF8AD6C308}" type="parTrans" cxnId="{97139290-0399-4612-A36C-1ABE13790245}">
      <dgm:prSet/>
      <dgm:spPr/>
      <dgm:t>
        <a:bodyPr/>
        <a:lstStyle/>
        <a:p>
          <a:endParaRPr lang="zh-CN" altLang="en-US" sz="900">
            <a:latin typeface="Cambria Math" pitchFamily="18" charset="0"/>
          </a:endParaRPr>
        </a:p>
      </dgm:t>
    </dgm:pt>
    <dgm:pt modelId="{B6258C4C-F518-452C-90B6-5B7DB667FBB9}" type="sibTrans" cxnId="{97139290-0399-4612-A36C-1ABE13790245}">
      <dgm:prSet/>
      <dgm:spPr/>
      <dgm:t>
        <a:bodyPr/>
        <a:lstStyle/>
        <a:p>
          <a:endParaRPr lang="zh-CN" altLang="en-US" sz="900">
            <a:latin typeface="Cambria Math" pitchFamily="18" charset="0"/>
          </a:endParaRPr>
        </a:p>
      </dgm:t>
    </dgm:pt>
    <dgm:pt modelId="{412864B2-BA74-455E-A040-6D69A8356DA5}">
      <dgm:prSet phldrT="[文本]" custT="1"/>
      <dgm:spPr/>
      <dgm:t>
        <a:bodyPr/>
        <a:lstStyle/>
        <a:p>
          <a:endParaRPr lang="en-US" altLang="zh-CN" sz="1050" b="1" dirty="0" smtClean="0">
            <a:solidFill>
              <a:schemeClr val="bg1"/>
            </a:solidFill>
            <a:latin typeface="Cambria Math" pitchFamily="18" charset="0"/>
            <a:ea typeface="Cambria Math" pitchFamily="18" charset="0"/>
          </a:endParaRPr>
        </a:p>
        <a:p>
          <a:endParaRPr lang="en-US" altLang="zh-CN" sz="1050" b="1" dirty="0" smtClean="0">
            <a:solidFill>
              <a:schemeClr val="bg1"/>
            </a:solidFill>
            <a:latin typeface="Cambria Math" pitchFamily="18" charset="0"/>
            <a:ea typeface="Cambria Math" pitchFamily="18" charset="0"/>
          </a:endParaRPr>
        </a:p>
        <a:p>
          <a:r>
            <a:rPr lang="en-US" altLang="zh-CN" sz="1050" b="1" dirty="0" smtClean="0">
              <a:solidFill>
                <a:schemeClr val="bg1"/>
              </a:solidFill>
              <a:latin typeface="Cambria Math" pitchFamily="18" charset="0"/>
              <a:ea typeface="Cambria Math" pitchFamily="18" charset="0"/>
            </a:rPr>
            <a:t>branding</a:t>
          </a:r>
        </a:p>
      </dgm:t>
    </dgm:pt>
    <dgm:pt modelId="{C0BCBC52-B4EE-44DB-87E6-575A85902C72}" type="parTrans" cxnId="{01310EF6-786D-40F4-840B-C927C7CCB6C2}">
      <dgm:prSet/>
      <dgm:spPr/>
      <dgm:t>
        <a:bodyPr/>
        <a:lstStyle/>
        <a:p>
          <a:endParaRPr lang="zh-CN" altLang="en-US" sz="900">
            <a:latin typeface="Cambria Math" pitchFamily="18" charset="0"/>
          </a:endParaRPr>
        </a:p>
      </dgm:t>
    </dgm:pt>
    <dgm:pt modelId="{F7692E8F-EAE8-46C1-8094-946DE85CB4CC}" type="sibTrans" cxnId="{01310EF6-786D-40F4-840B-C927C7CCB6C2}">
      <dgm:prSet/>
      <dgm:spPr/>
      <dgm:t>
        <a:bodyPr/>
        <a:lstStyle/>
        <a:p>
          <a:endParaRPr lang="zh-CN" altLang="en-US" sz="900">
            <a:latin typeface="Cambria Math" pitchFamily="18" charset="0"/>
          </a:endParaRPr>
        </a:p>
      </dgm:t>
    </dgm:pt>
    <dgm:pt modelId="{D8F76811-BBC5-439F-95B7-3D6F09D4272B}" type="pres">
      <dgm:prSet presAssocID="{A241023E-A9C5-4D6C-AF7B-D1DE4720B696}" presName="Name0" presStyleCnt="0">
        <dgm:presLayoutVars>
          <dgm:dir/>
          <dgm:animLvl val="lvl"/>
          <dgm:resizeHandles val="exact"/>
        </dgm:presLayoutVars>
      </dgm:prSet>
      <dgm:spPr/>
    </dgm:pt>
    <dgm:pt modelId="{3714E29C-E071-4217-9BF3-7107DC71324F}" type="pres">
      <dgm:prSet presAssocID="{412864B2-BA74-455E-A040-6D69A8356DA5}" presName="Name8" presStyleCnt="0"/>
      <dgm:spPr/>
    </dgm:pt>
    <dgm:pt modelId="{8F2406E3-60FE-4500-A269-75A52BDF3B21}" type="pres">
      <dgm:prSet presAssocID="{412864B2-BA74-455E-A040-6D69A8356DA5}" presName="level" presStyleLbl="node1" presStyleIdx="0" presStyleCnt="3" custScaleY="130456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0E9AC59-558F-4749-8C71-EF8F38DCDD52}" type="pres">
      <dgm:prSet presAssocID="{412864B2-BA74-455E-A040-6D69A8356DA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82D86F0-5B06-46EA-9A36-E52C02644244}" type="pres">
      <dgm:prSet presAssocID="{B04B44E0-E287-48C6-8697-D007E4D33E01}" presName="Name8" presStyleCnt="0"/>
      <dgm:spPr/>
    </dgm:pt>
    <dgm:pt modelId="{D4DDCB87-4DB7-413D-9A2B-7E8C9D9D3EA2}" type="pres">
      <dgm:prSet presAssocID="{B04B44E0-E287-48C6-8697-D007E4D33E01}" presName="level" presStyleLbl="node1" presStyleIdx="1" presStyleCnt="3" custScaleY="86957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0D30E0C-5DA8-409E-80E1-1A422A32A2DB}" type="pres">
      <dgm:prSet presAssocID="{B04B44E0-E287-48C6-8697-D007E4D33E0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6BD8D7A-4E7B-409D-971D-9429B1B25E75}" type="pres">
      <dgm:prSet presAssocID="{E67B6472-418D-4BFF-A874-01A467B0DCA8}" presName="Name8" presStyleCnt="0"/>
      <dgm:spPr/>
    </dgm:pt>
    <dgm:pt modelId="{E0121007-83F5-4D05-A19F-5A47DAB444D4}" type="pres">
      <dgm:prSet presAssocID="{E67B6472-418D-4BFF-A874-01A467B0DCA8}" presName="level" presStyleLbl="node1" presStyleIdx="2" presStyleCnt="3" custScaleY="68351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EE8218F-A605-4ED0-9AAF-ED34F57086C7}" type="pres">
      <dgm:prSet presAssocID="{E67B6472-418D-4BFF-A874-01A467B0DCA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97139290-0399-4612-A36C-1ABE13790245}" srcId="{A241023E-A9C5-4D6C-AF7B-D1DE4720B696}" destId="{E67B6472-418D-4BFF-A874-01A467B0DCA8}" srcOrd="2" destOrd="0" parTransId="{3FE7C21C-79BA-4BAE-9D2D-C9DF8AD6C308}" sibTransId="{B6258C4C-F518-452C-90B6-5B7DB667FBB9}"/>
    <dgm:cxn modelId="{E21F176B-E16F-4528-BDCC-9594D7EC5EC9}" type="presOf" srcId="{412864B2-BA74-455E-A040-6D69A8356DA5}" destId="{60E9AC59-558F-4749-8C71-EF8F38DCDD52}" srcOrd="1" destOrd="0" presId="urn:microsoft.com/office/officeart/2005/8/layout/pyramid1"/>
    <dgm:cxn modelId="{925399EE-0893-4D8D-A568-D0005FD44172}" type="presOf" srcId="{B04B44E0-E287-48C6-8697-D007E4D33E01}" destId="{D4DDCB87-4DB7-413D-9A2B-7E8C9D9D3EA2}" srcOrd="0" destOrd="0" presId="urn:microsoft.com/office/officeart/2005/8/layout/pyramid1"/>
    <dgm:cxn modelId="{44C993CC-230F-4CA8-B37D-0CB9A88A47E6}" type="presOf" srcId="{B04B44E0-E287-48C6-8697-D007E4D33E01}" destId="{10D30E0C-5DA8-409E-80E1-1A422A32A2DB}" srcOrd="1" destOrd="0" presId="urn:microsoft.com/office/officeart/2005/8/layout/pyramid1"/>
    <dgm:cxn modelId="{23B55D51-708A-440A-AA57-54EA3389D242}" type="presOf" srcId="{E67B6472-418D-4BFF-A874-01A467B0DCA8}" destId="{E0121007-83F5-4D05-A19F-5A47DAB444D4}" srcOrd="0" destOrd="0" presId="urn:microsoft.com/office/officeart/2005/8/layout/pyramid1"/>
    <dgm:cxn modelId="{7DF8C8C9-B3D6-4BCC-A627-314159B86643}" srcId="{A241023E-A9C5-4D6C-AF7B-D1DE4720B696}" destId="{B04B44E0-E287-48C6-8697-D007E4D33E01}" srcOrd="1" destOrd="0" parTransId="{226DCECE-F4DC-437C-9CA0-950048D4490B}" sibTransId="{A0BC54E9-CAD0-4767-B7D3-67BA180081A4}"/>
    <dgm:cxn modelId="{9EEA930A-C15F-4ECC-B9EC-E5BE9981933D}" type="presOf" srcId="{E67B6472-418D-4BFF-A874-01A467B0DCA8}" destId="{5EE8218F-A605-4ED0-9AAF-ED34F57086C7}" srcOrd="1" destOrd="0" presId="urn:microsoft.com/office/officeart/2005/8/layout/pyramid1"/>
    <dgm:cxn modelId="{D93BC353-C106-4821-AC31-87D6C5347A08}" type="presOf" srcId="{A241023E-A9C5-4D6C-AF7B-D1DE4720B696}" destId="{D8F76811-BBC5-439F-95B7-3D6F09D4272B}" srcOrd="0" destOrd="0" presId="urn:microsoft.com/office/officeart/2005/8/layout/pyramid1"/>
    <dgm:cxn modelId="{01310EF6-786D-40F4-840B-C927C7CCB6C2}" srcId="{A241023E-A9C5-4D6C-AF7B-D1DE4720B696}" destId="{412864B2-BA74-455E-A040-6D69A8356DA5}" srcOrd="0" destOrd="0" parTransId="{C0BCBC52-B4EE-44DB-87E6-575A85902C72}" sibTransId="{F7692E8F-EAE8-46C1-8094-946DE85CB4CC}"/>
    <dgm:cxn modelId="{64A42E08-4E4A-4D1E-87A2-E45D480D6E9E}" type="presOf" srcId="{412864B2-BA74-455E-A040-6D69A8356DA5}" destId="{8F2406E3-60FE-4500-A269-75A52BDF3B21}" srcOrd="0" destOrd="0" presId="urn:microsoft.com/office/officeart/2005/8/layout/pyramid1"/>
    <dgm:cxn modelId="{29E7ABF4-3EC0-41F8-88C2-BF381FDEB174}" type="presParOf" srcId="{D8F76811-BBC5-439F-95B7-3D6F09D4272B}" destId="{3714E29C-E071-4217-9BF3-7107DC71324F}" srcOrd="0" destOrd="0" presId="urn:microsoft.com/office/officeart/2005/8/layout/pyramid1"/>
    <dgm:cxn modelId="{41F8064A-DE49-4BBA-B896-81EB245CE0E0}" type="presParOf" srcId="{3714E29C-E071-4217-9BF3-7107DC71324F}" destId="{8F2406E3-60FE-4500-A269-75A52BDF3B21}" srcOrd="0" destOrd="0" presId="urn:microsoft.com/office/officeart/2005/8/layout/pyramid1"/>
    <dgm:cxn modelId="{6E652655-951A-45A5-848C-BF9EDA2414FE}" type="presParOf" srcId="{3714E29C-E071-4217-9BF3-7107DC71324F}" destId="{60E9AC59-558F-4749-8C71-EF8F38DCDD52}" srcOrd="1" destOrd="0" presId="urn:microsoft.com/office/officeart/2005/8/layout/pyramid1"/>
    <dgm:cxn modelId="{CEF085A3-BAFC-4495-A0D6-2A6709A0A5A2}" type="presParOf" srcId="{D8F76811-BBC5-439F-95B7-3D6F09D4272B}" destId="{082D86F0-5B06-46EA-9A36-E52C02644244}" srcOrd="1" destOrd="0" presId="urn:microsoft.com/office/officeart/2005/8/layout/pyramid1"/>
    <dgm:cxn modelId="{9867D432-84FD-4C15-A5D9-484910422C22}" type="presParOf" srcId="{082D86F0-5B06-46EA-9A36-E52C02644244}" destId="{D4DDCB87-4DB7-413D-9A2B-7E8C9D9D3EA2}" srcOrd="0" destOrd="0" presId="urn:microsoft.com/office/officeart/2005/8/layout/pyramid1"/>
    <dgm:cxn modelId="{19D861F2-CEF1-421C-AC40-23F3E02097F2}" type="presParOf" srcId="{082D86F0-5B06-46EA-9A36-E52C02644244}" destId="{10D30E0C-5DA8-409E-80E1-1A422A32A2DB}" srcOrd="1" destOrd="0" presId="urn:microsoft.com/office/officeart/2005/8/layout/pyramid1"/>
    <dgm:cxn modelId="{77427BDB-0A59-4EFD-ADE7-ED9BE6CC6870}" type="presParOf" srcId="{D8F76811-BBC5-439F-95B7-3D6F09D4272B}" destId="{A6BD8D7A-4E7B-409D-971D-9429B1B25E75}" srcOrd="2" destOrd="0" presId="urn:microsoft.com/office/officeart/2005/8/layout/pyramid1"/>
    <dgm:cxn modelId="{6AD1E5A3-907B-4B85-8357-A331C8B053D8}" type="presParOf" srcId="{A6BD8D7A-4E7B-409D-971D-9429B1B25E75}" destId="{E0121007-83F5-4D05-A19F-5A47DAB444D4}" srcOrd="0" destOrd="0" presId="urn:microsoft.com/office/officeart/2005/8/layout/pyramid1"/>
    <dgm:cxn modelId="{762632F6-AC03-4771-AF8B-9E6D5948968A}" type="presParOf" srcId="{A6BD8D7A-4E7B-409D-971D-9429B1B25E75}" destId="{5EE8218F-A605-4ED0-9AAF-ED34F57086C7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241023E-A9C5-4D6C-AF7B-D1DE4720B696}" type="doc">
      <dgm:prSet loTypeId="urn:microsoft.com/office/officeart/2005/8/layout/pyramid3" loCatId="pyramid" qsTypeId="urn:microsoft.com/office/officeart/2005/8/quickstyle/simple1" qsCatId="simple" csTypeId="urn:microsoft.com/office/officeart/2005/8/colors/accent1_3" csCatId="accent1" phldr="1"/>
      <dgm:spPr/>
    </dgm:pt>
    <dgm:pt modelId="{B04B44E0-E287-48C6-8697-D007E4D33E01}">
      <dgm:prSet phldrT="[文本]" custT="1"/>
      <dgm:spPr/>
      <dgm:t>
        <a:bodyPr/>
        <a:lstStyle/>
        <a:p>
          <a:pPr>
            <a:lnSpc>
              <a:spcPct val="50000"/>
            </a:lnSpc>
          </a:pPr>
          <a:r>
            <a:rPr lang="en-US" altLang="zh-CN" sz="1200" b="1" dirty="0" smtClean="0">
              <a:solidFill>
                <a:srgbClr val="FFFF00"/>
              </a:solidFill>
              <a:latin typeface="Cambria Math" pitchFamily="18" charset="0"/>
              <a:ea typeface="Cambria Math" pitchFamily="18" charset="0"/>
            </a:rPr>
            <a:t>Tier 2</a:t>
          </a:r>
          <a:r>
            <a:rPr lang="zh-CN" altLang="en-US" sz="1200" b="1" dirty="0" smtClean="0">
              <a:solidFill>
                <a:srgbClr val="FFFF00"/>
              </a:solidFill>
              <a:latin typeface="Cambria Math" pitchFamily="18" charset="0"/>
              <a:ea typeface="微软雅黑" pitchFamily="34" charset="-122"/>
            </a:rPr>
            <a:t>：</a:t>
          </a:r>
          <a:r>
            <a:rPr lang="en-US" altLang="zh-CN" sz="1200" b="1" dirty="0" smtClean="0">
              <a:solidFill>
                <a:srgbClr val="FFFF00"/>
              </a:solidFill>
              <a:latin typeface="Cambria Math" pitchFamily="18" charset="0"/>
              <a:ea typeface="Cambria Math" pitchFamily="18" charset="0"/>
            </a:rPr>
            <a:t>second pass</a:t>
          </a:r>
        </a:p>
        <a:p>
          <a:pPr>
            <a:lnSpc>
              <a:spcPct val="50000"/>
            </a:lnSpc>
          </a:pPr>
          <a:endParaRPr lang="en-US" altLang="zh-CN" sz="1200" b="1" dirty="0" smtClean="0">
            <a:solidFill>
              <a:srgbClr val="FFFF00"/>
            </a:solidFill>
            <a:latin typeface="Cambria Math" pitchFamily="18" charset="0"/>
            <a:ea typeface="Cambria Math" pitchFamily="18" charset="0"/>
          </a:endParaRPr>
        </a:p>
        <a:p>
          <a:pPr>
            <a:lnSpc>
              <a:spcPct val="50000"/>
            </a:lnSpc>
          </a:pPr>
          <a:r>
            <a:rPr lang="en-US" altLang="zh-CN" sz="1100" b="1" dirty="0" smtClean="0">
              <a:solidFill>
                <a:schemeClr val="bg1"/>
              </a:solidFill>
              <a:latin typeface="Cambria Math" pitchFamily="18" charset="0"/>
              <a:ea typeface="Cambria Math" pitchFamily="18" charset="0"/>
            </a:rPr>
            <a:t>Web navigation</a:t>
          </a:r>
        </a:p>
        <a:p>
          <a:pPr>
            <a:lnSpc>
              <a:spcPct val="50000"/>
            </a:lnSpc>
          </a:pPr>
          <a:r>
            <a:rPr lang="en-US" altLang="zh-CN" sz="1100" b="1" dirty="0" smtClean="0">
              <a:solidFill>
                <a:schemeClr val="bg1"/>
              </a:solidFill>
              <a:latin typeface="Cambria Math" pitchFamily="18" charset="0"/>
              <a:ea typeface="Cambria Math" pitchFamily="18" charset="0"/>
            </a:rPr>
            <a:t>search/vertical search</a:t>
          </a:r>
          <a:endParaRPr lang="en-US" altLang="zh-CN" sz="1200" b="1" dirty="0" smtClean="0">
            <a:solidFill>
              <a:schemeClr val="bg1"/>
            </a:solidFill>
            <a:latin typeface="Cambria Math" pitchFamily="18" charset="0"/>
            <a:ea typeface="Cambria Math" pitchFamily="18" charset="0"/>
          </a:endParaRPr>
        </a:p>
      </dgm:t>
    </dgm:pt>
    <dgm:pt modelId="{226DCECE-F4DC-437C-9CA0-950048D4490B}" type="parTrans" cxnId="{7DF8C8C9-B3D6-4BCC-A627-314159B86643}">
      <dgm:prSet/>
      <dgm:spPr/>
      <dgm:t>
        <a:bodyPr/>
        <a:lstStyle/>
        <a:p>
          <a:endParaRPr lang="zh-CN" altLang="en-US" sz="1050">
            <a:latin typeface="Cambria Math" pitchFamily="18" charset="0"/>
          </a:endParaRPr>
        </a:p>
      </dgm:t>
    </dgm:pt>
    <dgm:pt modelId="{A0BC54E9-CAD0-4767-B7D3-67BA180081A4}" type="sibTrans" cxnId="{7DF8C8C9-B3D6-4BCC-A627-314159B86643}">
      <dgm:prSet/>
      <dgm:spPr/>
      <dgm:t>
        <a:bodyPr/>
        <a:lstStyle/>
        <a:p>
          <a:endParaRPr lang="zh-CN" altLang="en-US" sz="1050">
            <a:latin typeface="Cambria Math" pitchFamily="18" charset="0"/>
          </a:endParaRPr>
        </a:p>
      </dgm:t>
    </dgm:pt>
    <dgm:pt modelId="{E67B6472-418D-4BFF-A874-01A467B0DCA8}">
      <dgm:prSet phldrT="[文本]" custT="1"/>
      <dgm:spPr/>
      <dgm:t>
        <a:bodyPr/>
        <a:lstStyle/>
        <a:p>
          <a:pPr>
            <a:lnSpc>
              <a:spcPct val="50000"/>
            </a:lnSpc>
          </a:pPr>
          <a:r>
            <a:rPr lang="en-US" altLang="zh-CN" sz="1200" b="1" dirty="0" smtClean="0">
              <a:solidFill>
                <a:srgbClr val="FFFF00"/>
              </a:solidFill>
              <a:latin typeface="Cambria Math" pitchFamily="18" charset="0"/>
              <a:ea typeface="Cambria Math" pitchFamily="18" charset="0"/>
            </a:rPr>
            <a:t>Tier 3</a:t>
          </a:r>
          <a:r>
            <a:rPr lang="zh-CN" altLang="en-US" sz="1200" b="1" dirty="0" smtClean="0">
              <a:solidFill>
                <a:srgbClr val="FFFF00"/>
              </a:solidFill>
              <a:latin typeface="Cambria Math" pitchFamily="18" charset="0"/>
              <a:ea typeface="微软雅黑" pitchFamily="34" charset="-122"/>
            </a:rPr>
            <a:t>：</a:t>
          </a:r>
          <a:r>
            <a:rPr lang="en-US" altLang="zh-CN" sz="1200" b="1" dirty="0" smtClean="0">
              <a:solidFill>
                <a:srgbClr val="FFFF00"/>
              </a:solidFill>
              <a:latin typeface="Cambria Math" pitchFamily="18" charset="0"/>
              <a:ea typeface="Cambria Math" pitchFamily="18" charset="0"/>
            </a:rPr>
            <a:t> </a:t>
          </a:r>
        </a:p>
        <a:p>
          <a:pPr>
            <a:lnSpc>
              <a:spcPct val="50000"/>
            </a:lnSpc>
          </a:pPr>
          <a:r>
            <a:rPr lang="en-US" altLang="zh-CN" sz="1200" b="1" dirty="0" smtClean="0">
              <a:solidFill>
                <a:srgbClr val="FFFF00"/>
              </a:solidFill>
              <a:latin typeface="Cambria Math" pitchFamily="18" charset="0"/>
              <a:ea typeface="Cambria Math" pitchFamily="18" charset="0"/>
            </a:rPr>
            <a:t>smash</a:t>
          </a:r>
        </a:p>
        <a:p>
          <a:pPr>
            <a:lnSpc>
              <a:spcPct val="50000"/>
            </a:lnSpc>
          </a:pPr>
          <a:endParaRPr lang="en-US" altLang="zh-CN" sz="1200" b="1" dirty="0" smtClean="0">
            <a:solidFill>
              <a:srgbClr val="FFFF00"/>
            </a:solidFill>
            <a:latin typeface="Cambria Math" pitchFamily="18" charset="0"/>
            <a:ea typeface="Cambria Math" pitchFamily="18" charset="0"/>
          </a:endParaRPr>
        </a:p>
        <a:p>
          <a:pPr>
            <a:lnSpc>
              <a:spcPct val="50000"/>
            </a:lnSpc>
          </a:pPr>
          <a:r>
            <a:rPr lang="en-US" altLang="zh-CN" sz="1100" b="1" dirty="0" smtClean="0">
              <a:solidFill>
                <a:schemeClr val="bg1"/>
              </a:solidFill>
              <a:latin typeface="Cambria Math" pitchFamily="18" charset="0"/>
              <a:ea typeface="Cambria Math" pitchFamily="18" charset="0"/>
            </a:rPr>
            <a:t>deal</a:t>
          </a:r>
        </a:p>
        <a:p>
          <a:pPr>
            <a:lnSpc>
              <a:spcPct val="90000"/>
            </a:lnSpc>
          </a:pPr>
          <a:endParaRPr lang="en-US" altLang="zh-CN" sz="1200" b="1" dirty="0" smtClean="0">
            <a:solidFill>
              <a:schemeClr val="bg1"/>
            </a:solidFill>
            <a:latin typeface="Cambria Math" pitchFamily="18" charset="0"/>
            <a:ea typeface="Cambria Math" pitchFamily="18" charset="0"/>
          </a:endParaRPr>
        </a:p>
      </dgm:t>
    </dgm:pt>
    <dgm:pt modelId="{3FE7C21C-79BA-4BAE-9D2D-C9DF8AD6C308}" type="parTrans" cxnId="{97139290-0399-4612-A36C-1ABE13790245}">
      <dgm:prSet/>
      <dgm:spPr/>
      <dgm:t>
        <a:bodyPr/>
        <a:lstStyle/>
        <a:p>
          <a:endParaRPr lang="zh-CN" altLang="en-US" sz="1050">
            <a:latin typeface="Cambria Math" pitchFamily="18" charset="0"/>
          </a:endParaRPr>
        </a:p>
      </dgm:t>
    </dgm:pt>
    <dgm:pt modelId="{B6258C4C-F518-452C-90B6-5B7DB667FBB9}" type="sibTrans" cxnId="{97139290-0399-4612-A36C-1ABE13790245}">
      <dgm:prSet/>
      <dgm:spPr/>
      <dgm:t>
        <a:bodyPr/>
        <a:lstStyle/>
        <a:p>
          <a:endParaRPr lang="zh-CN" altLang="en-US" sz="1050">
            <a:latin typeface="Cambria Math" pitchFamily="18" charset="0"/>
          </a:endParaRPr>
        </a:p>
      </dgm:t>
    </dgm:pt>
    <dgm:pt modelId="{412864B2-BA74-455E-A040-6D69A8356DA5}">
      <dgm:prSet phldrT="[文本]" custT="1"/>
      <dgm:spPr/>
      <dgm:t>
        <a:bodyPr/>
        <a:lstStyle/>
        <a:p>
          <a:pPr>
            <a:lnSpc>
              <a:spcPct val="90000"/>
            </a:lnSpc>
          </a:pPr>
          <a:endParaRPr lang="en-US" altLang="zh-CN" sz="1200" b="1" dirty="0" smtClean="0">
            <a:solidFill>
              <a:srgbClr val="FFFF00"/>
            </a:solidFill>
            <a:latin typeface="Cambria Math" pitchFamily="18" charset="0"/>
            <a:ea typeface="Cambria Math" pitchFamily="18" charset="0"/>
          </a:endParaRPr>
        </a:p>
        <a:p>
          <a:pPr>
            <a:lnSpc>
              <a:spcPct val="50000"/>
            </a:lnSpc>
          </a:pPr>
          <a:r>
            <a:rPr lang="en-US" altLang="zh-CN" sz="1200" b="1" dirty="0" smtClean="0">
              <a:solidFill>
                <a:srgbClr val="FFFF00"/>
              </a:solidFill>
              <a:latin typeface="Cambria Math" pitchFamily="18" charset="0"/>
              <a:ea typeface="Cambria Math" pitchFamily="18" charset="0"/>
            </a:rPr>
            <a:t>Tier 1</a:t>
          </a:r>
          <a:r>
            <a:rPr lang="zh-CN" altLang="en-US" sz="1200" b="1" dirty="0" smtClean="0">
              <a:solidFill>
                <a:srgbClr val="FFFF00"/>
              </a:solidFill>
              <a:latin typeface="Cambria Math" pitchFamily="18" charset="0"/>
              <a:ea typeface="微软雅黑" pitchFamily="34" charset="-122"/>
            </a:rPr>
            <a:t>：</a:t>
          </a:r>
          <a:r>
            <a:rPr lang="en-US" altLang="zh-CN" sz="1200" b="1" dirty="0" smtClean="0">
              <a:solidFill>
                <a:srgbClr val="FFFF00"/>
              </a:solidFill>
              <a:latin typeface="Cambria Math" pitchFamily="18" charset="0"/>
              <a:ea typeface="Cambria Math" pitchFamily="18" charset="0"/>
            </a:rPr>
            <a:t>first </a:t>
          </a:r>
          <a:r>
            <a:rPr lang="en-US" altLang="zh-CN" sz="1200" b="1" dirty="0" smtClean="0">
              <a:solidFill>
                <a:srgbClr val="FFFF00"/>
              </a:solidFill>
              <a:latin typeface="Cambria Math" pitchFamily="18" charset="0"/>
              <a:ea typeface="Cambria Math" pitchFamily="18" charset="0"/>
            </a:rPr>
            <a:t>pass</a:t>
          </a:r>
        </a:p>
        <a:p>
          <a:pPr>
            <a:lnSpc>
              <a:spcPct val="50000"/>
            </a:lnSpc>
          </a:pPr>
          <a:endParaRPr lang="en-US" altLang="zh-CN" sz="1200" b="1" dirty="0" smtClean="0">
            <a:solidFill>
              <a:srgbClr val="FFFF00"/>
            </a:solidFill>
            <a:latin typeface="Cambria Math" pitchFamily="18" charset="0"/>
            <a:ea typeface="Cambria Math" pitchFamily="18" charset="0"/>
          </a:endParaRPr>
        </a:p>
        <a:p>
          <a:pPr>
            <a:lnSpc>
              <a:spcPct val="50000"/>
            </a:lnSpc>
          </a:pPr>
          <a:r>
            <a:rPr lang="en-US" altLang="zh-CN" sz="1100" b="1" dirty="0" smtClean="0">
              <a:solidFill>
                <a:schemeClr val="bg1"/>
              </a:solidFill>
              <a:latin typeface="Cambria Math" pitchFamily="18" charset="0"/>
              <a:ea typeface="Cambria Math" pitchFamily="18" charset="0"/>
            </a:rPr>
            <a:t>TV/news paper/radio</a:t>
          </a:r>
        </a:p>
        <a:p>
          <a:pPr>
            <a:lnSpc>
              <a:spcPct val="50000"/>
            </a:lnSpc>
          </a:pPr>
          <a:r>
            <a:rPr lang="en-US" altLang="zh-CN" sz="1100" b="1" dirty="0" smtClean="0">
              <a:solidFill>
                <a:schemeClr val="bg1"/>
              </a:solidFill>
              <a:latin typeface="Cambria Math" pitchFamily="18" charset="0"/>
              <a:ea typeface="Cambria Math" pitchFamily="18" charset="0"/>
            </a:rPr>
            <a:t>video/portal</a:t>
          </a:r>
        </a:p>
        <a:p>
          <a:pPr>
            <a:lnSpc>
              <a:spcPct val="50000"/>
            </a:lnSpc>
          </a:pPr>
          <a:r>
            <a:rPr lang="en-US" altLang="zh-CN" sz="1100" b="1" dirty="0" smtClean="0">
              <a:solidFill>
                <a:schemeClr val="bg1"/>
              </a:solidFill>
              <a:latin typeface="Cambria Math" pitchFamily="18" charset="0"/>
              <a:ea typeface="Cambria Math" pitchFamily="18" charset="0"/>
            </a:rPr>
            <a:t>SNS/UGC//websites</a:t>
          </a:r>
        </a:p>
        <a:p>
          <a:pPr>
            <a:lnSpc>
              <a:spcPct val="50000"/>
            </a:lnSpc>
          </a:pPr>
          <a:endParaRPr lang="en-US" altLang="zh-CN" sz="1200" b="1" dirty="0" smtClean="0">
            <a:solidFill>
              <a:schemeClr val="bg1"/>
            </a:solidFill>
            <a:latin typeface="Cambria Math" pitchFamily="18" charset="0"/>
            <a:ea typeface="Cambria Math" pitchFamily="18" charset="0"/>
          </a:endParaRPr>
        </a:p>
      </dgm:t>
    </dgm:pt>
    <dgm:pt modelId="{C0BCBC52-B4EE-44DB-87E6-575A85902C72}" type="parTrans" cxnId="{01310EF6-786D-40F4-840B-C927C7CCB6C2}">
      <dgm:prSet/>
      <dgm:spPr/>
      <dgm:t>
        <a:bodyPr/>
        <a:lstStyle/>
        <a:p>
          <a:endParaRPr lang="zh-CN" altLang="en-US" sz="1050">
            <a:latin typeface="Cambria Math" pitchFamily="18" charset="0"/>
          </a:endParaRPr>
        </a:p>
      </dgm:t>
    </dgm:pt>
    <dgm:pt modelId="{F7692E8F-EAE8-46C1-8094-946DE85CB4CC}" type="sibTrans" cxnId="{01310EF6-786D-40F4-840B-C927C7CCB6C2}">
      <dgm:prSet/>
      <dgm:spPr/>
      <dgm:t>
        <a:bodyPr/>
        <a:lstStyle/>
        <a:p>
          <a:endParaRPr lang="zh-CN" altLang="en-US" sz="1050">
            <a:latin typeface="Cambria Math" pitchFamily="18" charset="0"/>
          </a:endParaRPr>
        </a:p>
      </dgm:t>
    </dgm:pt>
    <dgm:pt modelId="{DFD52409-4838-46CA-8BD8-6AC52699F9E5}" type="pres">
      <dgm:prSet presAssocID="{A241023E-A9C5-4D6C-AF7B-D1DE4720B696}" presName="Name0" presStyleCnt="0">
        <dgm:presLayoutVars>
          <dgm:dir/>
          <dgm:animLvl val="lvl"/>
          <dgm:resizeHandles val="exact"/>
        </dgm:presLayoutVars>
      </dgm:prSet>
      <dgm:spPr/>
    </dgm:pt>
    <dgm:pt modelId="{E4A0C576-13D9-4606-91F5-F4011C64D9C8}" type="pres">
      <dgm:prSet presAssocID="{412864B2-BA74-455E-A040-6D69A8356DA5}" presName="Name8" presStyleCnt="0"/>
      <dgm:spPr/>
    </dgm:pt>
    <dgm:pt modelId="{0D7E51CC-0F19-48B3-9558-3BA534406F24}" type="pres">
      <dgm:prSet presAssocID="{412864B2-BA74-455E-A040-6D69A8356DA5}" presName="level" presStyleLbl="node1" presStyleIdx="0" presStyleCnt="3" custScaleY="83917" custLinFactNeighborX="2869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0E05575-36DC-4FC2-8F8B-3C93A947097B}" type="pres">
      <dgm:prSet presAssocID="{412864B2-BA74-455E-A040-6D69A8356DA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E4A64CF-4528-4AEE-B125-8B02939A0AC6}" type="pres">
      <dgm:prSet presAssocID="{B04B44E0-E287-48C6-8697-D007E4D33E01}" presName="Name8" presStyleCnt="0"/>
      <dgm:spPr/>
    </dgm:pt>
    <dgm:pt modelId="{C54B1468-21F9-4E3C-9F52-C83DE41EE0F6}" type="pres">
      <dgm:prSet presAssocID="{B04B44E0-E287-48C6-8697-D007E4D33E01}" presName="level" presStyleLbl="node1" presStyleIdx="1" presStyleCnt="3" custScaleX="101540" custScaleY="79126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9828D16-7C78-4554-BB53-00B53AE2A252}" type="pres">
      <dgm:prSet presAssocID="{B04B44E0-E287-48C6-8697-D007E4D33E0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D21B699-4455-499C-A2C4-CB1EA55B92A3}" type="pres">
      <dgm:prSet presAssocID="{E67B6472-418D-4BFF-A874-01A467B0DCA8}" presName="Name8" presStyleCnt="0"/>
      <dgm:spPr/>
    </dgm:pt>
    <dgm:pt modelId="{2967C0DD-56C3-4E06-B0A6-8CD4AC5EF2AF}" type="pres">
      <dgm:prSet presAssocID="{E67B6472-418D-4BFF-A874-01A467B0DCA8}" presName="level" presStyleLbl="node1" presStyleIdx="2" presStyleCnt="3" custScaleX="103017" custScaleY="96559" custLinFactNeighborX="1181" custLinFactNeighborY="-932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4C98191-378F-44B4-AD07-1A274DDC55EB}" type="pres">
      <dgm:prSet presAssocID="{E67B6472-418D-4BFF-A874-01A467B0DCA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97139290-0399-4612-A36C-1ABE13790245}" srcId="{A241023E-A9C5-4D6C-AF7B-D1DE4720B696}" destId="{E67B6472-418D-4BFF-A874-01A467B0DCA8}" srcOrd="2" destOrd="0" parTransId="{3FE7C21C-79BA-4BAE-9D2D-C9DF8AD6C308}" sibTransId="{B6258C4C-F518-452C-90B6-5B7DB667FBB9}"/>
    <dgm:cxn modelId="{DDB79DC3-EFBA-4B4D-8DB7-1DD1963C9B68}" type="presOf" srcId="{E67B6472-418D-4BFF-A874-01A467B0DCA8}" destId="{04C98191-378F-44B4-AD07-1A274DDC55EB}" srcOrd="1" destOrd="0" presId="urn:microsoft.com/office/officeart/2005/8/layout/pyramid3"/>
    <dgm:cxn modelId="{0F3D7DA9-FC3E-4E7C-86F0-468BDC063EA5}" type="presOf" srcId="{A241023E-A9C5-4D6C-AF7B-D1DE4720B696}" destId="{DFD52409-4838-46CA-8BD8-6AC52699F9E5}" srcOrd="0" destOrd="0" presId="urn:microsoft.com/office/officeart/2005/8/layout/pyramid3"/>
    <dgm:cxn modelId="{442608F5-4D55-45C2-A3EA-CA866AB19BCE}" type="presOf" srcId="{B04B44E0-E287-48C6-8697-D007E4D33E01}" destId="{C54B1468-21F9-4E3C-9F52-C83DE41EE0F6}" srcOrd="0" destOrd="0" presId="urn:microsoft.com/office/officeart/2005/8/layout/pyramid3"/>
    <dgm:cxn modelId="{F7064871-DEFB-475B-8B1F-1346D81DAE66}" type="presOf" srcId="{412864B2-BA74-455E-A040-6D69A8356DA5}" destId="{0D7E51CC-0F19-48B3-9558-3BA534406F24}" srcOrd="0" destOrd="0" presId="urn:microsoft.com/office/officeart/2005/8/layout/pyramid3"/>
    <dgm:cxn modelId="{7DF8C8C9-B3D6-4BCC-A627-314159B86643}" srcId="{A241023E-A9C5-4D6C-AF7B-D1DE4720B696}" destId="{B04B44E0-E287-48C6-8697-D007E4D33E01}" srcOrd="1" destOrd="0" parTransId="{226DCECE-F4DC-437C-9CA0-950048D4490B}" sibTransId="{A0BC54E9-CAD0-4767-B7D3-67BA180081A4}"/>
    <dgm:cxn modelId="{D05EC266-2116-4F5C-AFEF-F626DAA4C57D}" type="presOf" srcId="{412864B2-BA74-455E-A040-6D69A8356DA5}" destId="{50E05575-36DC-4FC2-8F8B-3C93A947097B}" srcOrd="1" destOrd="0" presId="urn:microsoft.com/office/officeart/2005/8/layout/pyramid3"/>
    <dgm:cxn modelId="{01310EF6-786D-40F4-840B-C927C7CCB6C2}" srcId="{A241023E-A9C5-4D6C-AF7B-D1DE4720B696}" destId="{412864B2-BA74-455E-A040-6D69A8356DA5}" srcOrd="0" destOrd="0" parTransId="{C0BCBC52-B4EE-44DB-87E6-575A85902C72}" sibTransId="{F7692E8F-EAE8-46C1-8094-946DE85CB4CC}"/>
    <dgm:cxn modelId="{F2EE747F-ABA5-4398-BD46-44449288A32B}" type="presOf" srcId="{B04B44E0-E287-48C6-8697-D007E4D33E01}" destId="{69828D16-7C78-4554-BB53-00B53AE2A252}" srcOrd="1" destOrd="0" presId="urn:microsoft.com/office/officeart/2005/8/layout/pyramid3"/>
    <dgm:cxn modelId="{3F30BC3D-9223-4F7E-9CBE-0CE1786313A3}" type="presOf" srcId="{E67B6472-418D-4BFF-A874-01A467B0DCA8}" destId="{2967C0DD-56C3-4E06-B0A6-8CD4AC5EF2AF}" srcOrd="0" destOrd="0" presId="urn:microsoft.com/office/officeart/2005/8/layout/pyramid3"/>
    <dgm:cxn modelId="{C089DB69-A853-4F80-8A72-01DD13D7C521}" type="presParOf" srcId="{DFD52409-4838-46CA-8BD8-6AC52699F9E5}" destId="{E4A0C576-13D9-4606-91F5-F4011C64D9C8}" srcOrd="0" destOrd="0" presId="urn:microsoft.com/office/officeart/2005/8/layout/pyramid3"/>
    <dgm:cxn modelId="{976CEA2B-06A9-4E86-9A12-50C4931B3B52}" type="presParOf" srcId="{E4A0C576-13D9-4606-91F5-F4011C64D9C8}" destId="{0D7E51CC-0F19-48B3-9558-3BA534406F24}" srcOrd="0" destOrd="0" presId="urn:microsoft.com/office/officeart/2005/8/layout/pyramid3"/>
    <dgm:cxn modelId="{0AB101ED-698C-49D5-AB80-DE2CF477EDFD}" type="presParOf" srcId="{E4A0C576-13D9-4606-91F5-F4011C64D9C8}" destId="{50E05575-36DC-4FC2-8F8B-3C93A947097B}" srcOrd="1" destOrd="0" presId="urn:microsoft.com/office/officeart/2005/8/layout/pyramid3"/>
    <dgm:cxn modelId="{45CBBCBC-0E16-4418-A7E8-C9250349E4AC}" type="presParOf" srcId="{DFD52409-4838-46CA-8BD8-6AC52699F9E5}" destId="{5E4A64CF-4528-4AEE-B125-8B02939A0AC6}" srcOrd="1" destOrd="0" presId="urn:microsoft.com/office/officeart/2005/8/layout/pyramid3"/>
    <dgm:cxn modelId="{BAAA52A2-2955-489F-AB4E-97F41E5847C2}" type="presParOf" srcId="{5E4A64CF-4528-4AEE-B125-8B02939A0AC6}" destId="{C54B1468-21F9-4E3C-9F52-C83DE41EE0F6}" srcOrd="0" destOrd="0" presId="urn:microsoft.com/office/officeart/2005/8/layout/pyramid3"/>
    <dgm:cxn modelId="{13373857-FE6A-48E9-9FC8-B95E3D324A75}" type="presParOf" srcId="{5E4A64CF-4528-4AEE-B125-8B02939A0AC6}" destId="{69828D16-7C78-4554-BB53-00B53AE2A252}" srcOrd="1" destOrd="0" presId="urn:microsoft.com/office/officeart/2005/8/layout/pyramid3"/>
    <dgm:cxn modelId="{5E665698-1CDF-41BF-8664-AC71AEA0D668}" type="presParOf" srcId="{DFD52409-4838-46CA-8BD8-6AC52699F9E5}" destId="{6D21B699-4455-499C-A2C4-CB1EA55B92A3}" srcOrd="2" destOrd="0" presId="urn:microsoft.com/office/officeart/2005/8/layout/pyramid3"/>
    <dgm:cxn modelId="{F0D782EF-EFED-4286-86A3-DA7C4BD89395}" type="presParOf" srcId="{6D21B699-4455-499C-A2C4-CB1EA55B92A3}" destId="{2967C0DD-56C3-4E06-B0A6-8CD4AC5EF2AF}" srcOrd="0" destOrd="0" presId="urn:microsoft.com/office/officeart/2005/8/layout/pyramid3"/>
    <dgm:cxn modelId="{12E14DFF-5C72-4ACE-AB42-3100E836D470}" type="presParOf" srcId="{6D21B699-4455-499C-A2C4-CB1EA55B92A3}" destId="{04C98191-378F-44B4-AD07-1A274DDC55EB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241023E-A9C5-4D6C-AF7B-D1DE4720B696}" type="doc">
      <dgm:prSet loTypeId="urn:microsoft.com/office/officeart/2005/8/layout/pyramid1" loCatId="pyramid" qsTypeId="urn:microsoft.com/office/officeart/2005/8/quickstyle/simple1" qsCatId="simple" csTypeId="urn:microsoft.com/office/officeart/2005/8/colors/accent1_3" csCatId="accent1" phldr="1"/>
      <dgm:spPr/>
    </dgm:pt>
    <dgm:pt modelId="{B04B44E0-E287-48C6-8697-D007E4D33E01}">
      <dgm:prSet phldrT="[文本]" custT="1"/>
      <dgm:spPr/>
      <dgm:t>
        <a:bodyPr/>
        <a:lstStyle/>
        <a:p>
          <a:r>
            <a:rPr lang="en-US" altLang="zh-CN" sz="1050" b="1" dirty="0" smtClean="0">
              <a:solidFill>
                <a:schemeClr val="bg1"/>
              </a:solidFill>
              <a:latin typeface="Cambria Math" pitchFamily="18" charset="0"/>
              <a:ea typeface="Cambria Math" pitchFamily="18" charset="0"/>
            </a:rPr>
            <a:t>branding+</a:t>
          </a:r>
        </a:p>
        <a:p>
          <a:r>
            <a:rPr lang="en-US" altLang="zh-CN" sz="1050" b="1" dirty="0" smtClean="0">
              <a:solidFill>
                <a:schemeClr val="bg1"/>
              </a:solidFill>
              <a:latin typeface="Cambria Math" pitchFamily="18" charset="0"/>
              <a:ea typeface="Cambria Math" pitchFamily="18" charset="0"/>
            </a:rPr>
            <a:t>effect</a:t>
          </a:r>
        </a:p>
      </dgm:t>
    </dgm:pt>
    <dgm:pt modelId="{226DCECE-F4DC-437C-9CA0-950048D4490B}" type="parTrans" cxnId="{7DF8C8C9-B3D6-4BCC-A627-314159B86643}">
      <dgm:prSet/>
      <dgm:spPr/>
      <dgm:t>
        <a:bodyPr/>
        <a:lstStyle/>
        <a:p>
          <a:endParaRPr lang="zh-CN" altLang="en-US" sz="900">
            <a:latin typeface="Cambria Math" pitchFamily="18" charset="0"/>
          </a:endParaRPr>
        </a:p>
      </dgm:t>
    </dgm:pt>
    <dgm:pt modelId="{A0BC54E9-CAD0-4767-B7D3-67BA180081A4}" type="sibTrans" cxnId="{7DF8C8C9-B3D6-4BCC-A627-314159B86643}">
      <dgm:prSet/>
      <dgm:spPr/>
      <dgm:t>
        <a:bodyPr/>
        <a:lstStyle/>
        <a:p>
          <a:endParaRPr lang="zh-CN" altLang="en-US" sz="900">
            <a:latin typeface="Cambria Math" pitchFamily="18" charset="0"/>
          </a:endParaRPr>
        </a:p>
      </dgm:t>
    </dgm:pt>
    <dgm:pt modelId="{E67B6472-418D-4BFF-A874-01A467B0DCA8}">
      <dgm:prSet phldrT="[文本]" custT="1"/>
      <dgm:spPr/>
      <dgm:t>
        <a:bodyPr/>
        <a:lstStyle/>
        <a:p>
          <a:r>
            <a:rPr lang="en-US" altLang="zh-CN" sz="1050" b="1" dirty="0" smtClean="0">
              <a:solidFill>
                <a:schemeClr val="bg1"/>
              </a:solidFill>
              <a:latin typeface="Cambria Math" pitchFamily="18" charset="0"/>
              <a:ea typeface="Cambria Math" pitchFamily="18" charset="0"/>
            </a:rPr>
            <a:t>effect</a:t>
          </a:r>
          <a:endParaRPr lang="zh-CN" altLang="en-US" sz="1050" b="1" dirty="0">
            <a:solidFill>
              <a:schemeClr val="bg1"/>
            </a:solidFill>
            <a:latin typeface="Cambria Math" pitchFamily="18" charset="0"/>
            <a:ea typeface="微软雅黑" pitchFamily="34" charset="-122"/>
          </a:endParaRPr>
        </a:p>
      </dgm:t>
    </dgm:pt>
    <dgm:pt modelId="{3FE7C21C-79BA-4BAE-9D2D-C9DF8AD6C308}" type="parTrans" cxnId="{97139290-0399-4612-A36C-1ABE13790245}">
      <dgm:prSet/>
      <dgm:spPr/>
      <dgm:t>
        <a:bodyPr/>
        <a:lstStyle/>
        <a:p>
          <a:endParaRPr lang="zh-CN" altLang="en-US" sz="900">
            <a:latin typeface="Cambria Math" pitchFamily="18" charset="0"/>
          </a:endParaRPr>
        </a:p>
      </dgm:t>
    </dgm:pt>
    <dgm:pt modelId="{B6258C4C-F518-452C-90B6-5B7DB667FBB9}" type="sibTrans" cxnId="{97139290-0399-4612-A36C-1ABE13790245}">
      <dgm:prSet/>
      <dgm:spPr/>
      <dgm:t>
        <a:bodyPr/>
        <a:lstStyle/>
        <a:p>
          <a:endParaRPr lang="zh-CN" altLang="en-US" sz="900">
            <a:latin typeface="Cambria Math" pitchFamily="18" charset="0"/>
          </a:endParaRPr>
        </a:p>
      </dgm:t>
    </dgm:pt>
    <dgm:pt modelId="{412864B2-BA74-455E-A040-6D69A8356DA5}">
      <dgm:prSet phldrT="[文本]" custT="1"/>
      <dgm:spPr/>
      <dgm:t>
        <a:bodyPr/>
        <a:lstStyle/>
        <a:p>
          <a:endParaRPr lang="en-US" altLang="zh-CN" sz="1050" b="1" dirty="0" smtClean="0">
            <a:solidFill>
              <a:schemeClr val="bg1"/>
            </a:solidFill>
            <a:latin typeface="Cambria Math" pitchFamily="18" charset="0"/>
            <a:ea typeface="Cambria Math" pitchFamily="18" charset="0"/>
          </a:endParaRPr>
        </a:p>
        <a:p>
          <a:endParaRPr lang="en-US" altLang="zh-CN" sz="1050" b="1" dirty="0" smtClean="0">
            <a:solidFill>
              <a:schemeClr val="bg1"/>
            </a:solidFill>
            <a:latin typeface="Cambria Math" pitchFamily="18" charset="0"/>
            <a:ea typeface="Cambria Math" pitchFamily="18" charset="0"/>
          </a:endParaRPr>
        </a:p>
        <a:p>
          <a:r>
            <a:rPr lang="en-US" altLang="zh-CN" sz="1050" b="1" dirty="0" smtClean="0">
              <a:solidFill>
                <a:schemeClr val="bg1"/>
              </a:solidFill>
              <a:latin typeface="Cambria Math" pitchFamily="18" charset="0"/>
              <a:ea typeface="Cambria Math" pitchFamily="18" charset="0"/>
            </a:rPr>
            <a:t>branding</a:t>
          </a:r>
        </a:p>
      </dgm:t>
    </dgm:pt>
    <dgm:pt modelId="{C0BCBC52-B4EE-44DB-87E6-575A85902C72}" type="parTrans" cxnId="{01310EF6-786D-40F4-840B-C927C7CCB6C2}">
      <dgm:prSet/>
      <dgm:spPr/>
      <dgm:t>
        <a:bodyPr/>
        <a:lstStyle/>
        <a:p>
          <a:endParaRPr lang="zh-CN" altLang="en-US" sz="900">
            <a:latin typeface="Cambria Math" pitchFamily="18" charset="0"/>
          </a:endParaRPr>
        </a:p>
      </dgm:t>
    </dgm:pt>
    <dgm:pt modelId="{F7692E8F-EAE8-46C1-8094-946DE85CB4CC}" type="sibTrans" cxnId="{01310EF6-786D-40F4-840B-C927C7CCB6C2}">
      <dgm:prSet/>
      <dgm:spPr/>
      <dgm:t>
        <a:bodyPr/>
        <a:lstStyle/>
        <a:p>
          <a:endParaRPr lang="zh-CN" altLang="en-US" sz="900">
            <a:latin typeface="Cambria Math" pitchFamily="18" charset="0"/>
          </a:endParaRPr>
        </a:p>
      </dgm:t>
    </dgm:pt>
    <dgm:pt modelId="{D8F76811-BBC5-439F-95B7-3D6F09D4272B}" type="pres">
      <dgm:prSet presAssocID="{A241023E-A9C5-4D6C-AF7B-D1DE4720B696}" presName="Name0" presStyleCnt="0">
        <dgm:presLayoutVars>
          <dgm:dir/>
          <dgm:animLvl val="lvl"/>
          <dgm:resizeHandles val="exact"/>
        </dgm:presLayoutVars>
      </dgm:prSet>
      <dgm:spPr/>
    </dgm:pt>
    <dgm:pt modelId="{3714E29C-E071-4217-9BF3-7107DC71324F}" type="pres">
      <dgm:prSet presAssocID="{412864B2-BA74-455E-A040-6D69A8356DA5}" presName="Name8" presStyleCnt="0"/>
      <dgm:spPr/>
    </dgm:pt>
    <dgm:pt modelId="{8F2406E3-60FE-4500-A269-75A52BDF3B21}" type="pres">
      <dgm:prSet presAssocID="{412864B2-BA74-455E-A040-6D69A8356DA5}" presName="level" presStyleLbl="node1" presStyleIdx="0" presStyleCnt="3" custScaleY="130456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0E9AC59-558F-4749-8C71-EF8F38DCDD52}" type="pres">
      <dgm:prSet presAssocID="{412864B2-BA74-455E-A040-6D69A8356DA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82D86F0-5B06-46EA-9A36-E52C02644244}" type="pres">
      <dgm:prSet presAssocID="{B04B44E0-E287-48C6-8697-D007E4D33E01}" presName="Name8" presStyleCnt="0"/>
      <dgm:spPr/>
    </dgm:pt>
    <dgm:pt modelId="{D4DDCB87-4DB7-413D-9A2B-7E8C9D9D3EA2}" type="pres">
      <dgm:prSet presAssocID="{B04B44E0-E287-48C6-8697-D007E4D33E01}" presName="level" presStyleLbl="node1" presStyleIdx="1" presStyleCnt="3" custScaleY="86957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0D30E0C-5DA8-409E-80E1-1A422A32A2DB}" type="pres">
      <dgm:prSet presAssocID="{B04B44E0-E287-48C6-8697-D007E4D33E0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6BD8D7A-4E7B-409D-971D-9429B1B25E75}" type="pres">
      <dgm:prSet presAssocID="{E67B6472-418D-4BFF-A874-01A467B0DCA8}" presName="Name8" presStyleCnt="0"/>
      <dgm:spPr/>
    </dgm:pt>
    <dgm:pt modelId="{E0121007-83F5-4D05-A19F-5A47DAB444D4}" type="pres">
      <dgm:prSet presAssocID="{E67B6472-418D-4BFF-A874-01A467B0DCA8}" presName="level" presStyleLbl="node1" presStyleIdx="2" presStyleCnt="3" custScaleY="68351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EE8218F-A605-4ED0-9AAF-ED34F57086C7}" type="pres">
      <dgm:prSet presAssocID="{E67B6472-418D-4BFF-A874-01A467B0DCA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97139290-0399-4612-A36C-1ABE13790245}" srcId="{A241023E-A9C5-4D6C-AF7B-D1DE4720B696}" destId="{E67B6472-418D-4BFF-A874-01A467B0DCA8}" srcOrd="2" destOrd="0" parTransId="{3FE7C21C-79BA-4BAE-9D2D-C9DF8AD6C308}" sibTransId="{B6258C4C-F518-452C-90B6-5B7DB667FBB9}"/>
    <dgm:cxn modelId="{862437C3-EFA0-462B-ADE6-1FB7840FA02E}" type="presOf" srcId="{E67B6472-418D-4BFF-A874-01A467B0DCA8}" destId="{5EE8218F-A605-4ED0-9AAF-ED34F57086C7}" srcOrd="1" destOrd="0" presId="urn:microsoft.com/office/officeart/2005/8/layout/pyramid1"/>
    <dgm:cxn modelId="{1D791896-4406-4285-A614-628220E80624}" type="presOf" srcId="{A241023E-A9C5-4D6C-AF7B-D1DE4720B696}" destId="{D8F76811-BBC5-439F-95B7-3D6F09D4272B}" srcOrd="0" destOrd="0" presId="urn:microsoft.com/office/officeart/2005/8/layout/pyramid1"/>
    <dgm:cxn modelId="{794A80C8-66CB-4ED7-A40D-77FE342A906D}" type="presOf" srcId="{E67B6472-418D-4BFF-A874-01A467B0DCA8}" destId="{E0121007-83F5-4D05-A19F-5A47DAB444D4}" srcOrd="0" destOrd="0" presId="urn:microsoft.com/office/officeart/2005/8/layout/pyramid1"/>
    <dgm:cxn modelId="{CE800612-A414-4403-BA82-9517B04C4B0A}" type="presOf" srcId="{B04B44E0-E287-48C6-8697-D007E4D33E01}" destId="{D4DDCB87-4DB7-413D-9A2B-7E8C9D9D3EA2}" srcOrd="0" destOrd="0" presId="urn:microsoft.com/office/officeart/2005/8/layout/pyramid1"/>
    <dgm:cxn modelId="{7DF8C8C9-B3D6-4BCC-A627-314159B86643}" srcId="{A241023E-A9C5-4D6C-AF7B-D1DE4720B696}" destId="{B04B44E0-E287-48C6-8697-D007E4D33E01}" srcOrd="1" destOrd="0" parTransId="{226DCECE-F4DC-437C-9CA0-950048D4490B}" sibTransId="{A0BC54E9-CAD0-4767-B7D3-67BA180081A4}"/>
    <dgm:cxn modelId="{C352BFF7-A138-48CC-90D1-E86CD43B019E}" type="presOf" srcId="{B04B44E0-E287-48C6-8697-D007E4D33E01}" destId="{10D30E0C-5DA8-409E-80E1-1A422A32A2DB}" srcOrd="1" destOrd="0" presId="urn:microsoft.com/office/officeart/2005/8/layout/pyramid1"/>
    <dgm:cxn modelId="{A05E83FF-7775-46DD-90C5-040B068F1962}" type="presOf" srcId="{412864B2-BA74-455E-A040-6D69A8356DA5}" destId="{60E9AC59-558F-4749-8C71-EF8F38DCDD52}" srcOrd="1" destOrd="0" presId="urn:microsoft.com/office/officeart/2005/8/layout/pyramid1"/>
    <dgm:cxn modelId="{01310EF6-786D-40F4-840B-C927C7CCB6C2}" srcId="{A241023E-A9C5-4D6C-AF7B-D1DE4720B696}" destId="{412864B2-BA74-455E-A040-6D69A8356DA5}" srcOrd="0" destOrd="0" parTransId="{C0BCBC52-B4EE-44DB-87E6-575A85902C72}" sibTransId="{F7692E8F-EAE8-46C1-8094-946DE85CB4CC}"/>
    <dgm:cxn modelId="{F9EF14D9-A423-40C0-B5B7-984983200701}" type="presOf" srcId="{412864B2-BA74-455E-A040-6D69A8356DA5}" destId="{8F2406E3-60FE-4500-A269-75A52BDF3B21}" srcOrd="0" destOrd="0" presId="urn:microsoft.com/office/officeart/2005/8/layout/pyramid1"/>
    <dgm:cxn modelId="{91DEA73D-749B-4BDE-97E5-6BE3F30CCFF7}" type="presParOf" srcId="{D8F76811-BBC5-439F-95B7-3D6F09D4272B}" destId="{3714E29C-E071-4217-9BF3-7107DC71324F}" srcOrd="0" destOrd="0" presId="urn:microsoft.com/office/officeart/2005/8/layout/pyramid1"/>
    <dgm:cxn modelId="{EE6D22CA-E434-4D54-8F03-2437172C7F4A}" type="presParOf" srcId="{3714E29C-E071-4217-9BF3-7107DC71324F}" destId="{8F2406E3-60FE-4500-A269-75A52BDF3B21}" srcOrd="0" destOrd="0" presId="urn:microsoft.com/office/officeart/2005/8/layout/pyramid1"/>
    <dgm:cxn modelId="{955080B3-F730-492F-8A99-737C3EB0B50E}" type="presParOf" srcId="{3714E29C-E071-4217-9BF3-7107DC71324F}" destId="{60E9AC59-558F-4749-8C71-EF8F38DCDD52}" srcOrd="1" destOrd="0" presId="urn:microsoft.com/office/officeart/2005/8/layout/pyramid1"/>
    <dgm:cxn modelId="{EA69A23E-81F4-4357-BDDB-E0683947B61F}" type="presParOf" srcId="{D8F76811-BBC5-439F-95B7-3D6F09D4272B}" destId="{082D86F0-5B06-46EA-9A36-E52C02644244}" srcOrd="1" destOrd="0" presId="urn:microsoft.com/office/officeart/2005/8/layout/pyramid1"/>
    <dgm:cxn modelId="{DD6BF974-3C3F-4300-B354-E008F0ED9E9B}" type="presParOf" srcId="{082D86F0-5B06-46EA-9A36-E52C02644244}" destId="{D4DDCB87-4DB7-413D-9A2B-7E8C9D9D3EA2}" srcOrd="0" destOrd="0" presId="urn:microsoft.com/office/officeart/2005/8/layout/pyramid1"/>
    <dgm:cxn modelId="{A89BB56D-757F-427F-B8A9-0BB618A06DA1}" type="presParOf" srcId="{082D86F0-5B06-46EA-9A36-E52C02644244}" destId="{10D30E0C-5DA8-409E-80E1-1A422A32A2DB}" srcOrd="1" destOrd="0" presId="urn:microsoft.com/office/officeart/2005/8/layout/pyramid1"/>
    <dgm:cxn modelId="{D12A6F4C-1E46-4B19-A670-E61556C215E1}" type="presParOf" srcId="{D8F76811-BBC5-439F-95B7-3D6F09D4272B}" destId="{A6BD8D7A-4E7B-409D-971D-9429B1B25E75}" srcOrd="2" destOrd="0" presId="urn:microsoft.com/office/officeart/2005/8/layout/pyramid1"/>
    <dgm:cxn modelId="{9F292BCA-2644-44D6-907C-FA00B55BE040}" type="presParOf" srcId="{A6BD8D7A-4E7B-409D-971D-9429B1B25E75}" destId="{E0121007-83F5-4D05-A19F-5A47DAB444D4}" srcOrd="0" destOrd="0" presId="urn:microsoft.com/office/officeart/2005/8/layout/pyramid1"/>
    <dgm:cxn modelId="{D5A85087-8BFA-408C-BF54-FDC2D3046D47}" type="presParOf" srcId="{A6BD8D7A-4E7B-409D-971D-9429B1B25E75}" destId="{5EE8218F-A605-4ED0-9AAF-ED34F57086C7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241023E-A9C5-4D6C-AF7B-D1DE4720B696}" type="doc">
      <dgm:prSet loTypeId="urn:microsoft.com/office/officeart/2005/8/layout/pyramid1" loCatId="pyramid" qsTypeId="urn:microsoft.com/office/officeart/2005/8/quickstyle/simple1" qsCatId="simple" csTypeId="urn:microsoft.com/office/officeart/2005/8/colors/accent1_3" csCatId="accent1" phldr="1"/>
      <dgm:spPr/>
    </dgm:pt>
    <dgm:pt modelId="{B04B44E0-E287-48C6-8697-D007E4D33E01}">
      <dgm:prSet phldrT="[文本]" custT="1"/>
      <dgm:spPr/>
      <dgm:t>
        <a:bodyPr/>
        <a:lstStyle/>
        <a:p>
          <a:r>
            <a:rPr lang="en-US" altLang="zh-CN" sz="1050" b="1" dirty="0" smtClean="0">
              <a:solidFill>
                <a:schemeClr val="bg1"/>
              </a:solidFill>
              <a:latin typeface="Cambria Math" pitchFamily="18" charset="0"/>
              <a:ea typeface="Cambria Math" pitchFamily="18" charset="0"/>
            </a:rPr>
            <a:t>branding+</a:t>
          </a:r>
        </a:p>
        <a:p>
          <a:r>
            <a:rPr lang="en-US" altLang="zh-CN" sz="1050" b="1" dirty="0" smtClean="0">
              <a:solidFill>
                <a:schemeClr val="bg1"/>
              </a:solidFill>
              <a:latin typeface="Cambria Math" pitchFamily="18" charset="0"/>
              <a:ea typeface="Cambria Math" pitchFamily="18" charset="0"/>
            </a:rPr>
            <a:t>effect</a:t>
          </a:r>
        </a:p>
      </dgm:t>
    </dgm:pt>
    <dgm:pt modelId="{226DCECE-F4DC-437C-9CA0-950048D4490B}" type="parTrans" cxnId="{7DF8C8C9-B3D6-4BCC-A627-314159B86643}">
      <dgm:prSet/>
      <dgm:spPr/>
      <dgm:t>
        <a:bodyPr/>
        <a:lstStyle/>
        <a:p>
          <a:endParaRPr lang="zh-CN" altLang="en-US" sz="900">
            <a:latin typeface="Cambria Math" pitchFamily="18" charset="0"/>
          </a:endParaRPr>
        </a:p>
      </dgm:t>
    </dgm:pt>
    <dgm:pt modelId="{A0BC54E9-CAD0-4767-B7D3-67BA180081A4}" type="sibTrans" cxnId="{7DF8C8C9-B3D6-4BCC-A627-314159B86643}">
      <dgm:prSet/>
      <dgm:spPr/>
      <dgm:t>
        <a:bodyPr/>
        <a:lstStyle/>
        <a:p>
          <a:endParaRPr lang="zh-CN" altLang="en-US" sz="900">
            <a:latin typeface="Cambria Math" pitchFamily="18" charset="0"/>
          </a:endParaRPr>
        </a:p>
      </dgm:t>
    </dgm:pt>
    <dgm:pt modelId="{E67B6472-418D-4BFF-A874-01A467B0DCA8}">
      <dgm:prSet phldrT="[文本]" custT="1"/>
      <dgm:spPr/>
      <dgm:t>
        <a:bodyPr/>
        <a:lstStyle/>
        <a:p>
          <a:r>
            <a:rPr lang="en-US" altLang="zh-CN" sz="1050" b="1" dirty="0" smtClean="0">
              <a:solidFill>
                <a:schemeClr val="bg1"/>
              </a:solidFill>
              <a:latin typeface="Cambria Math" pitchFamily="18" charset="0"/>
              <a:ea typeface="Cambria Math" pitchFamily="18" charset="0"/>
            </a:rPr>
            <a:t>effect</a:t>
          </a:r>
          <a:endParaRPr lang="zh-CN" altLang="en-US" sz="1050" b="1" dirty="0">
            <a:solidFill>
              <a:schemeClr val="bg1"/>
            </a:solidFill>
            <a:latin typeface="Cambria Math" pitchFamily="18" charset="0"/>
            <a:ea typeface="微软雅黑" pitchFamily="34" charset="-122"/>
          </a:endParaRPr>
        </a:p>
      </dgm:t>
    </dgm:pt>
    <dgm:pt modelId="{3FE7C21C-79BA-4BAE-9D2D-C9DF8AD6C308}" type="parTrans" cxnId="{97139290-0399-4612-A36C-1ABE13790245}">
      <dgm:prSet/>
      <dgm:spPr/>
      <dgm:t>
        <a:bodyPr/>
        <a:lstStyle/>
        <a:p>
          <a:endParaRPr lang="zh-CN" altLang="en-US" sz="900">
            <a:latin typeface="Cambria Math" pitchFamily="18" charset="0"/>
          </a:endParaRPr>
        </a:p>
      </dgm:t>
    </dgm:pt>
    <dgm:pt modelId="{B6258C4C-F518-452C-90B6-5B7DB667FBB9}" type="sibTrans" cxnId="{97139290-0399-4612-A36C-1ABE13790245}">
      <dgm:prSet/>
      <dgm:spPr/>
      <dgm:t>
        <a:bodyPr/>
        <a:lstStyle/>
        <a:p>
          <a:endParaRPr lang="zh-CN" altLang="en-US" sz="900">
            <a:latin typeface="Cambria Math" pitchFamily="18" charset="0"/>
          </a:endParaRPr>
        </a:p>
      </dgm:t>
    </dgm:pt>
    <dgm:pt modelId="{412864B2-BA74-455E-A040-6D69A8356DA5}">
      <dgm:prSet phldrT="[文本]" custT="1"/>
      <dgm:spPr/>
      <dgm:t>
        <a:bodyPr/>
        <a:lstStyle/>
        <a:p>
          <a:endParaRPr lang="en-US" altLang="zh-CN" sz="1050" b="1" dirty="0" smtClean="0">
            <a:solidFill>
              <a:schemeClr val="bg1"/>
            </a:solidFill>
            <a:latin typeface="Cambria Math" pitchFamily="18" charset="0"/>
            <a:ea typeface="Cambria Math" pitchFamily="18" charset="0"/>
          </a:endParaRPr>
        </a:p>
        <a:p>
          <a:endParaRPr lang="en-US" altLang="zh-CN" sz="1050" b="1" dirty="0" smtClean="0">
            <a:solidFill>
              <a:schemeClr val="bg1"/>
            </a:solidFill>
            <a:latin typeface="Cambria Math" pitchFamily="18" charset="0"/>
            <a:ea typeface="Cambria Math" pitchFamily="18" charset="0"/>
          </a:endParaRPr>
        </a:p>
        <a:p>
          <a:r>
            <a:rPr lang="en-US" altLang="zh-CN" sz="1050" b="1" dirty="0" smtClean="0">
              <a:solidFill>
                <a:schemeClr val="bg1"/>
              </a:solidFill>
              <a:latin typeface="Cambria Math" pitchFamily="18" charset="0"/>
              <a:ea typeface="Cambria Math" pitchFamily="18" charset="0"/>
            </a:rPr>
            <a:t>branding</a:t>
          </a:r>
        </a:p>
      </dgm:t>
    </dgm:pt>
    <dgm:pt modelId="{C0BCBC52-B4EE-44DB-87E6-575A85902C72}" type="parTrans" cxnId="{01310EF6-786D-40F4-840B-C927C7CCB6C2}">
      <dgm:prSet/>
      <dgm:spPr/>
      <dgm:t>
        <a:bodyPr/>
        <a:lstStyle/>
        <a:p>
          <a:endParaRPr lang="zh-CN" altLang="en-US" sz="900">
            <a:latin typeface="Cambria Math" pitchFamily="18" charset="0"/>
          </a:endParaRPr>
        </a:p>
      </dgm:t>
    </dgm:pt>
    <dgm:pt modelId="{F7692E8F-EAE8-46C1-8094-946DE85CB4CC}" type="sibTrans" cxnId="{01310EF6-786D-40F4-840B-C927C7CCB6C2}">
      <dgm:prSet/>
      <dgm:spPr/>
      <dgm:t>
        <a:bodyPr/>
        <a:lstStyle/>
        <a:p>
          <a:endParaRPr lang="zh-CN" altLang="en-US" sz="900">
            <a:latin typeface="Cambria Math" pitchFamily="18" charset="0"/>
          </a:endParaRPr>
        </a:p>
      </dgm:t>
    </dgm:pt>
    <dgm:pt modelId="{D8F76811-BBC5-439F-95B7-3D6F09D4272B}" type="pres">
      <dgm:prSet presAssocID="{A241023E-A9C5-4D6C-AF7B-D1DE4720B696}" presName="Name0" presStyleCnt="0">
        <dgm:presLayoutVars>
          <dgm:dir/>
          <dgm:animLvl val="lvl"/>
          <dgm:resizeHandles val="exact"/>
        </dgm:presLayoutVars>
      </dgm:prSet>
      <dgm:spPr/>
    </dgm:pt>
    <dgm:pt modelId="{3714E29C-E071-4217-9BF3-7107DC71324F}" type="pres">
      <dgm:prSet presAssocID="{412864B2-BA74-455E-A040-6D69A8356DA5}" presName="Name8" presStyleCnt="0"/>
      <dgm:spPr/>
    </dgm:pt>
    <dgm:pt modelId="{8F2406E3-60FE-4500-A269-75A52BDF3B21}" type="pres">
      <dgm:prSet presAssocID="{412864B2-BA74-455E-A040-6D69A8356DA5}" presName="level" presStyleLbl="node1" presStyleIdx="0" presStyleCnt="3" custScaleY="130456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0E9AC59-558F-4749-8C71-EF8F38DCDD52}" type="pres">
      <dgm:prSet presAssocID="{412864B2-BA74-455E-A040-6D69A8356DA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82D86F0-5B06-46EA-9A36-E52C02644244}" type="pres">
      <dgm:prSet presAssocID="{B04B44E0-E287-48C6-8697-D007E4D33E01}" presName="Name8" presStyleCnt="0"/>
      <dgm:spPr/>
    </dgm:pt>
    <dgm:pt modelId="{D4DDCB87-4DB7-413D-9A2B-7E8C9D9D3EA2}" type="pres">
      <dgm:prSet presAssocID="{B04B44E0-E287-48C6-8697-D007E4D33E01}" presName="level" presStyleLbl="node1" presStyleIdx="1" presStyleCnt="3" custScaleY="86957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0D30E0C-5DA8-409E-80E1-1A422A32A2DB}" type="pres">
      <dgm:prSet presAssocID="{B04B44E0-E287-48C6-8697-D007E4D33E0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6BD8D7A-4E7B-409D-971D-9429B1B25E75}" type="pres">
      <dgm:prSet presAssocID="{E67B6472-418D-4BFF-A874-01A467B0DCA8}" presName="Name8" presStyleCnt="0"/>
      <dgm:spPr/>
    </dgm:pt>
    <dgm:pt modelId="{E0121007-83F5-4D05-A19F-5A47DAB444D4}" type="pres">
      <dgm:prSet presAssocID="{E67B6472-418D-4BFF-A874-01A467B0DCA8}" presName="level" presStyleLbl="node1" presStyleIdx="2" presStyleCnt="3" custScaleY="68351" custLinFactNeighborX="-1502" custLinFactNeighborY="-1965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EE8218F-A605-4ED0-9AAF-ED34F57086C7}" type="pres">
      <dgm:prSet presAssocID="{E67B6472-418D-4BFF-A874-01A467B0DCA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97139290-0399-4612-A36C-1ABE13790245}" srcId="{A241023E-A9C5-4D6C-AF7B-D1DE4720B696}" destId="{E67B6472-418D-4BFF-A874-01A467B0DCA8}" srcOrd="2" destOrd="0" parTransId="{3FE7C21C-79BA-4BAE-9D2D-C9DF8AD6C308}" sibTransId="{B6258C4C-F518-452C-90B6-5B7DB667FBB9}"/>
    <dgm:cxn modelId="{9F3BF242-215B-483B-91F4-694F1EA46E28}" type="presOf" srcId="{A241023E-A9C5-4D6C-AF7B-D1DE4720B696}" destId="{D8F76811-BBC5-439F-95B7-3D6F09D4272B}" srcOrd="0" destOrd="0" presId="urn:microsoft.com/office/officeart/2005/8/layout/pyramid1"/>
    <dgm:cxn modelId="{86A43F6C-CD19-4D4F-ADCF-42EB7AD10437}" type="presOf" srcId="{412864B2-BA74-455E-A040-6D69A8356DA5}" destId="{8F2406E3-60FE-4500-A269-75A52BDF3B21}" srcOrd="0" destOrd="0" presId="urn:microsoft.com/office/officeart/2005/8/layout/pyramid1"/>
    <dgm:cxn modelId="{18A68823-B013-4D81-9159-B60D3C9FD703}" type="presOf" srcId="{B04B44E0-E287-48C6-8697-D007E4D33E01}" destId="{D4DDCB87-4DB7-413D-9A2B-7E8C9D9D3EA2}" srcOrd="0" destOrd="0" presId="urn:microsoft.com/office/officeart/2005/8/layout/pyramid1"/>
    <dgm:cxn modelId="{04E9C964-202E-4C30-AC8A-37C5FDE7111C}" type="presOf" srcId="{B04B44E0-E287-48C6-8697-D007E4D33E01}" destId="{10D30E0C-5DA8-409E-80E1-1A422A32A2DB}" srcOrd="1" destOrd="0" presId="urn:microsoft.com/office/officeart/2005/8/layout/pyramid1"/>
    <dgm:cxn modelId="{7DF8C8C9-B3D6-4BCC-A627-314159B86643}" srcId="{A241023E-A9C5-4D6C-AF7B-D1DE4720B696}" destId="{B04B44E0-E287-48C6-8697-D007E4D33E01}" srcOrd="1" destOrd="0" parTransId="{226DCECE-F4DC-437C-9CA0-950048D4490B}" sibTransId="{A0BC54E9-CAD0-4767-B7D3-67BA180081A4}"/>
    <dgm:cxn modelId="{E2FB803B-45A7-4685-9819-48ECBF18F0BE}" type="presOf" srcId="{E67B6472-418D-4BFF-A874-01A467B0DCA8}" destId="{E0121007-83F5-4D05-A19F-5A47DAB444D4}" srcOrd="0" destOrd="0" presId="urn:microsoft.com/office/officeart/2005/8/layout/pyramid1"/>
    <dgm:cxn modelId="{C08A6D60-026F-46FC-A84E-007C3885DC16}" type="presOf" srcId="{412864B2-BA74-455E-A040-6D69A8356DA5}" destId="{60E9AC59-558F-4749-8C71-EF8F38DCDD52}" srcOrd="1" destOrd="0" presId="urn:microsoft.com/office/officeart/2005/8/layout/pyramid1"/>
    <dgm:cxn modelId="{01310EF6-786D-40F4-840B-C927C7CCB6C2}" srcId="{A241023E-A9C5-4D6C-AF7B-D1DE4720B696}" destId="{412864B2-BA74-455E-A040-6D69A8356DA5}" srcOrd="0" destOrd="0" parTransId="{C0BCBC52-B4EE-44DB-87E6-575A85902C72}" sibTransId="{F7692E8F-EAE8-46C1-8094-946DE85CB4CC}"/>
    <dgm:cxn modelId="{59E6C9EC-CE9C-4EA6-8A2A-E39399BEA5F7}" type="presOf" srcId="{E67B6472-418D-4BFF-A874-01A467B0DCA8}" destId="{5EE8218F-A605-4ED0-9AAF-ED34F57086C7}" srcOrd="1" destOrd="0" presId="urn:microsoft.com/office/officeart/2005/8/layout/pyramid1"/>
    <dgm:cxn modelId="{C85C22EA-76DA-4A78-B7E5-C517F60B1565}" type="presParOf" srcId="{D8F76811-BBC5-439F-95B7-3D6F09D4272B}" destId="{3714E29C-E071-4217-9BF3-7107DC71324F}" srcOrd="0" destOrd="0" presId="urn:microsoft.com/office/officeart/2005/8/layout/pyramid1"/>
    <dgm:cxn modelId="{495D7D4A-4BD9-499B-8EB2-E9578AEEA96A}" type="presParOf" srcId="{3714E29C-E071-4217-9BF3-7107DC71324F}" destId="{8F2406E3-60FE-4500-A269-75A52BDF3B21}" srcOrd="0" destOrd="0" presId="urn:microsoft.com/office/officeart/2005/8/layout/pyramid1"/>
    <dgm:cxn modelId="{61257BEA-9E55-4E66-94B1-4B83CEB0FAAA}" type="presParOf" srcId="{3714E29C-E071-4217-9BF3-7107DC71324F}" destId="{60E9AC59-558F-4749-8C71-EF8F38DCDD52}" srcOrd="1" destOrd="0" presId="urn:microsoft.com/office/officeart/2005/8/layout/pyramid1"/>
    <dgm:cxn modelId="{E8FBA01B-39A7-4B06-9AED-A09C55B69C70}" type="presParOf" srcId="{D8F76811-BBC5-439F-95B7-3D6F09D4272B}" destId="{082D86F0-5B06-46EA-9A36-E52C02644244}" srcOrd="1" destOrd="0" presId="urn:microsoft.com/office/officeart/2005/8/layout/pyramid1"/>
    <dgm:cxn modelId="{88F6D722-07F8-44E3-8CB8-E8C2924E7DE7}" type="presParOf" srcId="{082D86F0-5B06-46EA-9A36-E52C02644244}" destId="{D4DDCB87-4DB7-413D-9A2B-7E8C9D9D3EA2}" srcOrd="0" destOrd="0" presId="urn:microsoft.com/office/officeart/2005/8/layout/pyramid1"/>
    <dgm:cxn modelId="{FF2E18B5-BA36-4DF7-84C9-43322975349F}" type="presParOf" srcId="{082D86F0-5B06-46EA-9A36-E52C02644244}" destId="{10D30E0C-5DA8-409E-80E1-1A422A32A2DB}" srcOrd="1" destOrd="0" presId="urn:microsoft.com/office/officeart/2005/8/layout/pyramid1"/>
    <dgm:cxn modelId="{4E95D2F5-5AAC-4BC5-9F34-26CC1E6EE3CA}" type="presParOf" srcId="{D8F76811-BBC5-439F-95B7-3D6F09D4272B}" destId="{A6BD8D7A-4E7B-409D-971D-9429B1B25E75}" srcOrd="2" destOrd="0" presId="urn:microsoft.com/office/officeart/2005/8/layout/pyramid1"/>
    <dgm:cxn modelId="{A5EA1CD2-B4E9-49D7-ABBF-8FE245DD100E}" type="presParOf" srcId="{A6BD8D7A-4E7B-409D-971D-9429B1B25E75}" destId="{E0121007-83F5-4D05-A19F-5A47DAB444D4}" srcOrd="0" destOrd="0" presId="urn:microsoft.com/office/officeart/2005/8/layout/pyramid1"/>
    <dgm:cxn modelId="{4AA41279-CBF6-4AFE-91FA-635D2048BD61}" type="presParOf" srcId="{A6BD8D7A-4E7B-409D-971D-9429B1B25E75}" destId="{5EE8218F-A605-4ED0-9AAF-ED34F57086C7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241023E-A9C5-4D6C-AF7B-D1DE4720B696}" type="doc">
      <dgm:prSet loTypeId="urn:microsoft.com/office/officeart/2005/8/layout/pyramid3" loCatId="pyramid" qsTypeId="urn:microsoft.com/office/officeart/2005/8/quickstyle/simple1" qsCatId="simple" csTypeId="urn:microsoft.com/office/officeart/2005/8/colors/accent1_3" csCatId="accent1" phldr="1"/>
      <dgm:spPr/>
    </dgm:pt>
    <dgm:pt modelId="{B04B44E0-E287-48C6-8697-D007E4D33E01}">
      <dgm:prSet phldrT="[文本]" custT="1"/>
      <dgm:spPr/>
      <dgm:t>
        <a:bodyPr/>
        <a:lstStyle/>
        <a:p>
          <a:pPr>
            <a:lnSpc>
              <a:spcPct val="50000"/>
            </a:lnSpc>
          </a:pPr>
          <a:r>
            <a:rPr lang="en-US" altLang="zh-CN" sz="1200" b="1" dirty="0" smtClean="0">
              <a:solidFill>
                <a:srgbClr val="FFFF00"/>
              </a:solidFill>
              <a:latin typeface="Cambria Math" pitchFamily="18" charset="0"/>
              <a:ea typeface="Cambria Math" pitchFamily="18" charset="0"/>
            </a:rPr>
            <a:t>Tier 2</a:t>
          </a:r>
          <a:r>
            <a:rPr lang="zh-CN" altLang="en-US" sz="1200" b="1" dirty="0" smtClean="0">
              <a:solidFill>
                <a:srgbClr val="FFFF00"/>
              </a:solidFill>
              <a:latin typeface="Cambria Math" pitchFamily="18" charset="0"/>
              <a:ea typeface="微软雅黑" pitchFamily="34" charset="-122"/>
            </a:rPr>
            <a:t>：</a:t>
          </a:r>
          <a:r>
            <a:rPr lang="en-US" altLang="zh-CN" sz="1200" b="1" dirty="0" smtClean="0">
              <a:solidFill>
                <a:srgbClr val="FFFF00"/>
              </a:solidFill>
              <a:latin typeface="Cambria Math" pitchFamily="18" charset="0"/>
              <a:ea typeface="Cambria Math" pitchFamily="18" charset="0"/>
            </a:rPr>
            <a:t>second pass</a:t>
          </a:r>
          <a:endParaRPr lang="en-US" altLang="zh-CN" sz="1200" b="1" dirty="0" smtClean="0">
            <a:solidFill>
              <a:srgbClr val="FFFF00"/>
            </a:solidFill>
            <a:latin typeface="Cambria Math" pitchFamily="18" charset="0"/>
            <a:ea typeface="Cambria Math" pitchFamily="18" charset="0"/>
          </a:endParaRPr>
        </a:p>
        <a:p>
          <a:pPr>
            <a:lnSpc>
              <a:spcPct val="50000"/>
            </a:lnSpc>
          </a:pPr>
          <a:endParaRPr lang="en-US" altLang="zh-CN" sz="1100" b="1" dirty="0" smtClean="0">
            <a:solidFill>
              <a:schemeClr val="bg1"/>
            </a:solidFill>
            <a:latin typeface="Cambria Math" pitchFamily="18" charset="0"/>
            <a:ea typeface="Cambria Math" pitchFamily="18" charset="0"/>
          </a:endParaRPr>
        </a:p>
        <a:p>
          <a:pPr>
            <a:lnSpc>
              <a:spcPct val="50000"/>
            </a:lnSpc>
          </a:pPr>
          <a:r>
            <a:rPr lang="en-US" altLang="zh-CN" sz="1100" b="1" dirty="0" smtClean="0">
              <a:solidFill>
                <a:schemeClr val="bg1"/>
              </a:solidFill>
              <a:latin typeface="Cambria Math" pitchFamily="18" charset="0"/>
              <a:ea typeface="Cambria Math" pitchFamily="18" charset="0"/>
            </a:rPr>
            <a:t>Web </a:t>
          </a:r>
          <a:r>
            <a:rPr lang="en-US" altLang="zh-CN" sz="1100" b="1" dirty="0" smtClean="0">
              <a:solidFill>
                <a:schemeClr val="bg1"/>
              </a:solidFill>
              <a:latin typeface="Cambria Math" pitchFamily="18" charset="0"/>
              <a:ea typeface="Cambria Math" pitchFamily="18" charset="0"/>
            </a:rPr>
            <a:t>navigation</a:t>
          </a:r>
        </a:p>
        <a:p>
          <a:pPr>
            <a:lnSpc>
              <a:spcPct val="50000"/>
            </a:lnSpc>
          </a:pPr>
          <a:r>
            <a:rPr lang="en-US" altLang="zh-CN" sz="1100" b="1" dirty="0" smtClean="0">
              <a:solidFill>
                <a:schemeClr val="bg1"/>
              </a:solidFill>
              <a:latin typeface="Cambria Math" pitchFamily="18" charset="0"/>
              <a:ea typeface="Cambria Math" pitchFamily="18" charset="0"/>
            </a:rPr>
            <a:t>search/vertical search</a:t>
          </a:r>
          <a:endParaRPr lang="en-US" altLang="zh-CN" sz="1200" b="1" dirty="0" smtClean="0">
            <a:solidFill>
              <a:schemeClr val="bg1"/>
            </a:solidFill>
            <a:latin typeface="Cambria Math" pitchFamily="18" charset="0"/>
            <a:ea typeface="Cambria Math" pitchFamily="18" charset="0"/>
          </a:endParaRPr>
        </a:p>
      </dgm:t>
    </dgm:pt>
    <dgm:pt modelId="{226DCECE-F4DC-437C-9CA0-950048D4490B}" type="parTrans" cxnId="{7DF8C8C9-B3D6-4BCC-A627-314159B86643}">
      <dgm:prSet/>
      <dgm:spPr/>
      <dgm:t>
        <a:bodyPr/>
        <a:lstStyle/>
        <a:p>
          <a:endParaRPr lang="zh-CN" altLang="en-US" sz="1050">
            <a:latin typeface="Cambria Math" pitchFamily="18" charset="0"/>
          </a:endParaRPr>
        </a:p>
      </dgm:t>
    </dgm:pt>
    <dgm:pt modelId="{A0BC54E9-CAD0-4767-B7D3-67BA180081A4}" type="sibTrans" cxnId="{7DF8C8C9-B3D6-4BCC-A627-314159B86643}">
      <dgm:prSet/>
      <dgm:spPr/>
      <dgm:t>
        <a:bodyPr/>
        <a:lstStyle/>
        <a:p>
          <a:endParaRPr lang="zh-CN" altLang="en-US" sz="1050">
            <a:latin typeface="Cambria Math" pitchFamily="18" charset="0"/>
          </a:endParaRPr>
        </a:p>
      </dgm:t>
    </dgm:pt>
    <dgm:pt modelId="{E67B6472-418D-4BFF-A874-01A467B0DCA8}">
      <dgm:prSet phldrT="[文本]" custT="1"/>
      <dgm:spPr/>
      <dgm:t>
        <a:bodyPr/>
        <a:lstStyle/>
        <a:p>
          <a:pPr>
            <a:lnSpc>
              <a:spcPct val="50000"/>
            </a:lnSpc>
          </a:pPr>
          <a:r>
            <a:rPr lang="en-US" altLang="zh-CN" sz="1200" b="1" dirty="0" smtClean="0">
              <a:solidFill>
                <a:srgbClr val="FFFF00"/>
              </a:solidFill>
              <a:latin typeface="Cambria Math" pitchFamily="18" charset="0"/>
              <a:ea typeface="Cambria Math" pitchFamily="18" charset="0"/>
            </a:rPr>
            <a:t>Tier 3</a:t>
          </a:r>
          <a:r>
            <a:rPr lang="zh-CN" altLang="en-US" sz="1200" b="1" dirty="0" smtClean="0">
              <a:solidFill>
                <a:srgbClr val="FFFF00"/>
              </a:solidFill>
              <a:latin typeface="Cambria Math" pitchFamily="18" charset="0"/>
              <a:ea typeface="微软雅黑" pitchFamily="34" charset="-122"/>
            </a:rPr>
            <a:t>：</a:t>
          </a:r>
          <a:r>
            <a:rPr lang="en-US" altLang="zh-CN" sz="1200" b="1" dirty="0" smtClean="0">
              <a:solidFill>
                <a:srgbClr val="FFFF00"/>
              </a:solidFill>
              <a:latin typeface="Cambria Math" pitchFamily="18" charset="0"/>
              <a:ea typeface="Cambria Math" pitchFamily="18" charset="0"/>
            </a:rPr>
            <a:t> </a:t>
          </a:r>
        </a:p>
        <a:p>
          <a:pPr>
            <a:lnSpc>
              <a:spcPct val="50000"/>
            </a:lnSpc>
          </a:pPr>
          <a:r>
            <a:rPr lang="en-US" altLang="zh-CN" sz="1200" b="1" dirty="0" smtClean="0">
              <a:solidFill>
                <a:srgbClr val="FFFF00"/>
              </a:solidFill>
              <a:latin typeface="Cambria Math" pitchFamily="18" charset="0"/>
              <a:ea typeface="Cambria Math" pitchFamily="18" charset="0"/>
            </a:rPr>
            <a:t>smash</a:t>
          </a:r>
        </a:p>
        <a:p>
          <a:pPr>
            <a:lnSpc>
              <a:spcPct val="50000"/>
            </a:lnSpc>
          </a:pPr>
          <a:endParaRPr lang="en-US" altLang="zh-CN" sz="1100" b="1" dirty="0" smtClean="0">
            <a:solidFill>
              <a:schemeClr val="bg1"/>
            </a:solidFill>
            <a:latin typeface="Cambria Math" pitchFamily="18" charset="0"/>
            <a:ea typeface="Cambria Math" pitchFamily="18" charset="0"/>
          </a:endParaRPr>
        </a:p>
        <a:p>
          <a:pPr>
            <a:lnSpc>
              <a:spcPct val="50000"/>
            </a:lnSpc>
          </a:pPr>
          <a:r>
            <a:rPr lang="en-US" altLang="zh-CN" sz="1100" b="1" dirty="0" smtClean="0">
              <a:solidFill>
                <a:schemeClr val="bg1"/>
              </a:solidFill>
              <a:latin typeface="Cambria Math" pitchFamily="18" charset="0"/>
              <a:ea typeface="Cambria Math" pitchFamily="18" charset="0"/>
            </a:rPr>
            <a:t>deal</a:t>
          </a:r>
          <a:endParaRPr lang="en-US" altLang="zh-CN" sz="1100" b="1" dirty="0" smtClean="0">
            <a:solidFill>
              <a:schemeClr val="bg1"/>
            </a:solidFill>
            <a:latin typeface="Cambria Math" pitchFamily="18" charset="0"/>
            <a:ea typeface="Cambria Math" pitchFamily="18" charset="0"/>
          </a:endParaRPr>
        </a:p>
        <a:p>
          <a:pPr>
            <a:lnSpc>
              <a:spcPct val="90000"/>
            </a:lnSpc>
          </a:pPr>
          <a:endParaRPr lang="en-US" altLang="zh-CN" sz="1200" b="1" dirty="0" smtClean="0">
            <a:solidFill>
              <a:schemeClr val="bg1"/>
            </a:solidFill>
            <a:latin typeface="Cambria Math" pitchFamily="18" charset="0"/>
            <a:ea typeface="Cambria Math" pitchFamily="18" charset="0"/>
          </a:endParaRPr>
        </a:p>
      </dgm:t>
    </dgm:pt>
    <dgm:pt modelId="{3FE7C21C-79BA-4BAE-9D2D-C9DF8AD6C308}" type="parTrans" cxnId="{97139290-0399-4612-A36C-1ABE13790245}">
      <dgm:prSet/>
      <dgm:spPr/>
      <dgm:t>
        <a:bodyPr/>
        <a:lstStyle/>
        <a:p>
          <a:endParaRPr lang="zh-CN" altLang="en-US" sz="1050">
            <a:latin typeface="Cambria Math" pitchFamily="18" charset="0"/>
          </a:endParaRPr>
        </a:p>
      </dgm:t>
    </dgm:pt>
    <dgm:pt modelId="{B6258C4C-F518-452C-90B6-5B7DB667FBB9}" type="sibTrans" cxnId="{97139290-0399-4612-A36C-1ABE13790245}">
      <dgm:prSet/>
      <dgm:spPr/>
      <dgm:t>
        <a:bodyPr/>
        <a:lstStyle/>
        <a:p>
          <a:endParaRPr lang="zh-CN" altLang="en-US" sz="1050">
            <a:latin typeface="Cambria Math" pitchFamily="18" charset="0"/>
          </a:endParaRPr>
        </a:p>
      </dgm:t>
    </dgm:pt>
    <dgm:pt modelId="{412864B2-BA74-455E-A040-6D69A8356DA5}">
      <dgm:prSet phldrT="[文本]" custT="1"/>
      <dgm:spPr/>
      <dgm:t>
        <a:bodyPr/>
        <a:lstStyle/>
        <a:p>
          <a:pPr>
            <a:lnSpc>
              <a:spcPct val="90000"/>
            </a:lnSpc>
          </a:pPr>
          <a:endParaRPr lang="en-US" altLang="zh-CN" sz="1200" b="1" dirty="0" smtClean="0">
            <a:solidFill>
              <a:srgbClr val="FFFF00"/>
            </a:solidFill>
            <a:latin typeface="Cambria Math" pitchFamily="18" charset="0"/>
            <a:ea typeface="Cambria Math" pitchFamily="18" charset="0"/>
          </a:endParaRPr>
        </a:p>
        <a:p>
          <a:pPr>
            <a:lnSpc>
              <a:spcPct val="50000"/>
            </a:lnSpc>
          </a:pPr>
          <a:r>
            <a:rPr lang="en-US" altLang="zh-CN" sz="1200" b="1" dirty="0" smtClean="0">
              <a:solidFill>
                <a:srgbClr val="FFFF00"/>
              </a:solidFill>
              <a:latin typeface="Cambria Math" pitchFamily="18" charset="0"/>
              <a:ea typeface="Cambria Math" pitchFamily="18" charset="0"/>
            </a:rPr>
            <a:t>Tier 1</a:t>
          </a:r>
          <a:r>
            <a:rPr lang="zh-CN" altLang="en-US" sz="1200" b="1" dirty="0" smtClean="0">
              <a:solidFill>
                <a:srgbClr val="FFFF00"/>
              </a:solidFill>
              <a:latin typeface="Cambria Math" pitchFamily="18" charset="0"/>
              <a:ea typeface="微软雅黑" pitchFamily="34" charset="-122"/>
            </a:rPr>
            <a:t>：</a:t>
          </a:r>
          <a:r>
            <a:rPr lang="en-US" altLang="zh-CN" sz="1200" b="1" dirty="0" smtClean="0">
              <a:solidFill>
                <a:srgbClr val="FFFF00"/>
              </a:solidFill>
              <a:latin typeface="Cambria Math" pitchFamily="18" charset="0"/>
              <a:ea typeface="Cambria Math" pitchFamily="18" charset="0"/>
            </a:rPr>
            <a:t>first </a:t>
          </a:r>
          <a:r>
            <a:rPr lang="en-US" altLang="zh-CN" sz="1200" b="1" dirty="0" smtClean="0">
              <a:solidFill>
                <a:srgbClr val="FFFF00"/>
              </a:solidFill>
              <a:latin typeface="Cambria Math" pitchFamily="18" charset="0"/>
              <a:ea typeface="Cambria Math" pitchFamily="18" charset="0"/>
            </a:rPr>
            <a:t>pass</a:t>
          </a:r>
          <a:endParaRPr lang="en-US" altLang="zh-CN" sz="1200" b="1" dirty="0" smtClean="0">
            <a:solidFill>
              <a:srgbClr val="FFFF00"/>
            </a:solidFill>
            <a:latin typeface="Cambria Math" pitchFamily="18" charset="0"/>
            <a:ea typeface="Cambria Math" pitchFamily="18" charset="0"/>
          </a:endParaRPr>
        </a:p>
        <a:p>
          <a:pPr>
            <a:lnSpc>
              <a:spcPct val="50000"/>
            </a:lnSpc>
          </a:pPr>
          <a:endParaRPr lang="en-US" altLang="zh-CN" sz="1100" b="1" dirty="0" smtClean="0">
            <a:solidFill>
              <a:schemeClr val="bg1"/>
            </a:solidFill>
            <a:latin typeface="Cambria Math" pitchFamily="18" charset="0"/>
            <a:ea typeface="Cambria Math" pitchFamily="18" charset="0"/>
          </a:endParaRPr>
        </a:p>
        <a:p>
          <a:pPr>
            <a:lnSpc>
              <a:spcPct val="50000"/>
            </a:lnSpc>
          </a:pPr>
          <a:r>
            <a:rPr lang="en-US" altLang="zh-CN" sz="1100" b="1" dirty="0" smtClean="0">
              <a:solidFill>
                <a:schemeClr val="bg1"/>
              </a:solidFill>
              <a:latin typeface="Cambria Math" pitchFamily="18" charset="0"/>
              <a:ea typeface="Cambria Math" pitchFamily="18" charset="0"/>
            </a:rPr>
            <a:t>TV/news </a:t>
          </a:r>
          <a:r>
            <a:rPr lang="en-US" altLang="zh-CN" sz="1100" b="1" dirty="0" smtClean="0">
              <a:solidFill>
                <a:schemeClr val="bg1"/>
              </a:solidFill>
              <a:latin typeface="Cambria Math" pitchFamily="18" charset="0"/>
              <a:ea typeface="Cambria Math" pitchFamily="18" charset="0"/>
            </a:rPr>
            <a:t>paper/radio</a:t>
          </a:r>
        </a:p>
        <a:p>
          <a:pPr>
            <a:lnSpc>
              <a:spcPct val="50000"/>
            </a:lnSpc>
          </a:pPr>
          <a:r>
            <a:rPr lang="en-US" altLang="zh-CN" sz="1100" b="1" dirty="0" smtClean="0">
              <a:solidFill>
                <a:schemeClr val="bg1"/>
              </a:solidFill>
              <a:latin typeface="Cambria Math" pitchFamily="18" charset="0"/>
              <a:ea typeface="Cambria Math" pitchFamily="18" charset="0"/>
            </a:rPr>
            <a:t>video/portal</a:t>
          </a:r>
        </a:p>
        <a:p>
          <a:pPr>
            <a:lnSpc>
              <a:spcPct val="50000"/>
            </a:lnSpc>
          </a:pPr>
          <a:r>
            <a:rPr lang="en-US" altLang="zh-CN" sz="1100" b="1" dirty="0" smtClean="0">
              <a:solidFill>
                <a:schemeClr val="bg1"/>
              </a:solidFill>
              <a:latin typeface="Cambria Math" pitchFamily="18" charset="0"/>
              <a:ea typeface="Cambria Math" pitchFamily="18" charset="0"/>
            </a:rPr>
            <a:t>SNS/UGC//websites</a:t>
          </a:r>
        </a:p>
        <a:p>
          <a:pPr>
            <a:lnSpc>
              <a:spcPct val="50000"/>
            </a:lnSpc>
          </a:pPr>
          <a:endParaRPr lang="en-US" altLang="zh-CN" sz="1200" b="1" dirty="0" smtClean="0">
            <a:solidFill>
              <a:schemeClr val="bg1"/>
            </a:solidFill>
            <a:latin typeface="Cambria Math" pitchFamily="18" charset="0"/>
            <a:ea typeface="Cambria Math" pitchFamily="18" charset="0"/>
          </a:endParaRPr>
        </a:p>
      </dgm:t>
    </dgm:pt>
    <dgm:pt modelId="{C0BCBC52-B4EE-44DB-87E6-575A85902C72}" type="parTrans" cxnId="{01310EF6-786D-40F4-840B-C927C7CCB6C2}">
      <dgm:prSet/>
      <dgm:spPr/>
      <dgm:t>
        <a:bodyPr/>
        <a:lstStyle/>
        <a:p>
          <a:endParaRPr lang="zh-CN" altLang="en-US" sz="1050">
            <a:latin typeface="Cambria Math" pitchFamily="18" charset="0"/>
          </a:endParaRPr>
        </a:p>
      </dgm:t>
    </dgm:pt>
    <dgm:pt modelId="{F7692E8F-EAE8-46C1-8094-946DE85CB4CC}" type="sibTrans" cxnId="{01310EF6-786D-40F4-840B-C927C7CCB6C2}">
      <dgm:prSet/>
      <dgm:spPr/>
      <dgm:t>
        <a:bodyPr/>
        <a:lstStyle/>
        <a:p>
          <a:endParaRPr lang="zh-CN" altLang="en-US" sz="1050">
            <a:latin typeface="Cambria Math" pitchFamily="18" charset="0"/>
          </a:endParaRPr>
        </a:p>
      </dgm:t>
    </dgm:pt>
    <dgm:pt modelId="{DFD52409-4838-46CA-8BD8-6AC52699F9E5}" type="pres">
      <dgm:prSet presAssocID="{A241023E-A9C5-4D6C-AF7B-D1DE4720B696}" presName="Name0" presStyleCnt="0">
        <dgm:presLayoutVars>
          <dgm:dir/>
          <dgm:animLvl val="lvl"/>
          <dgm:resizeHandles val="exact"/>
        </dgm:presLayoutVars>
      </dgm:prSet>
      <dgm:spPr/>
    </dgm:pt>
    <dgm:pt modelId="{E4A0C576-13D9-4606-91F5-F4011C64D9C8}" type="pres">
      <dgm:prSet presAssocID="{412864B2-BA74-455E-A040-6D69A8356DA5}" presName="Name8" presStyleCnt="0"/>
      <dgm:spPr/>
    </dgm:pt>
    <dgm:pt modelId="{0D7E51CC-0F19-48B3-9558-3BA534406F24}" type="pres">
      <dgm:prSet presAssocID="{412864B2-BA74-455E-A040-6D69A8356DA5}" presName="level" presStyleLbl="node1" presStyleIdx="0" presStyleCnt="3" custScaleY="83917" custLinFactNeighborX="2869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0E05575-36DC-4FC2-8F8B-3C93A947097B}" type="pres">
      <dgm:prSet presAssocID="{412864B2-BA74-455E-A040-6D69A8356DA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E4A64CF-4528-4AEE-B125-8B02939A0AC6}" type="pres">
      <dgm:prSet presAssocID="{B04B44E0-E287-48C6-8697-D007E4D33E01}" presName="Name8" presStyleCnt="0"/>
      <dgm:spPr/>
    </dgm:pt>
    <dgm:pt modelId="{C54B1468-21F9-4E3C-9F52-C83DE41EE0F6}" type="pres">
      <dgm:prSet presAssocID="{B04B44E0-E287-48C6-8697-D007E4D33E01}" presName="level" presStyleLbl="node1" presStyleIdx="1" presStyleCnt="3" custScaleX="101540" custScaleY="79126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9828D16-7C78-4554-BB53-00B53AE2A252}" type="pres">
      <dgm:prSet presAssocID="{B04B44E0-E287-48C6-8697-D007E4D33E0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D21B699-4455-499C-A2C4-CB1EA55B92A3}" type="pres">
      <dgm:prSet presAssocID="{E67B6472-418D-4BFF-A874-01A467B0DCA8}" presName="Name8" presStyleCnt="0"/>
      <dgm:spPr/>
    </dgm:pt>
    <dgm:pt modelId="{2967C0DD-56C3-4E06-B0A6-8CD4AC5EF2AF}" type="pres">
      <dgm:prSet presAssocID="{E67B6472-418D-4BFF-A874-01A467B0DCA8}" presName="level" presStyleLbl="node1" presStyleIdx="2" presStyleCnt="3" custScaleX="103017" custScaleY="96559" custLinFactNeighborX="1181" custLinFactNeighborY="-932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4C98191-378F-44B4-AD07-1A274DDC55EB}" type="pres">
      <dgm:prSet presAssocID="{E67B6472-418D-4BFF-A874-01A467B0DCA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97139290-0399-4612-A36C-1ABE13790245}" srcId="{A241023E-A9C5-4D6C-AF7B-D1DE4720B696}" destId="{E67B6472-418D-4BFF-A874-01A467B0DCA8}" srcOrd="2" destOrd="0" parTransId="{3FE7C21C-79BA-4BAE-9D2D-C9DF8AD6C308}" sibTransId="{B6258C4C-F518-452C-90B6-5B7DB667FBB9}"/>
    <dgm:cxn modelId="{6626041C-4506-4F3D-9B66-5FD50FCED419}" type="presOf" srcId="{E67B6472-418D-4BFF-A874-01A467B0DCA8}" destId="{04C98191-378F-44B4-AD07-1A274DDC55EB}" srcOrd="1" destOrd="0" presId="urn:microsoft.com/office/officeart/2005/8/layout/pyramid3"/>
    <dgm:cxn modelId="{5C592821-BA09-4260-8304-86E165700CC3}" type="presOf" srcId="{412864B2-BA74-455E-A040-6D69A8356DA5}" destId="{0D7E51CC-0F19-48B3-9558-3BA534406F24}" srcOrd="0" destOrd="0" presId="urn:microsoft.com/office/officeart/2005/8/layout/pyramid3"/>
    <dgm:cxn modelId="{5AF1CCB7-9D38-48C5-B0BC-00D0BA1C85C4}" type="presOf" srcId="{412864B2-BA74-455E-A040-6D69A8356DA5}" destId="{50E05575-36DC-4FC2-8F8B-3C93A947097B}" srcOrd="1" destOrd="0" presId="urn:microsoft.com/office/officeart/2005/8/layout/pyramid3"/>
    <dgm:cxn modelId="{0AB07808-7B3C-4C7C-9EE3-8D8EE95C26A2}" type="presOf" srcId="{A241023E-A9C5-4D6C-AF7B-D1DE4720B696}" destId="{DFD52409-4838-46CA-8BD8-6AC52699F9E5}" srcOrd="0" destOrd="0" presId="urn:microsoft.com/office/officeart/2005/8/layout/pyramid3"/>
    <dgm:cxn modelId="{7DF8C8C9-B3D6-4BCC-A627-314159B86643}" srcId="{A241023E-A9C5-4D6C-AF7B-D1DE4720B696}" destId="{B04B44E0-E287-48C6-8697-D007E4D33E01}" srcOrd="1" destOrd="0" parTransId="{226DCECE-F4DC-437C-9CA0-950048D4490B}" sibTransId="{A0BC54E9-CAD0-4767-B7D3-67BA180081A4}"/>
    <dgm:cxn modelId="{654D2E74-F5B8-4D51-9500-DFAABE0FFD31}" type="presOf" srcId="{B04B44E0-E287-48C6-8697-D007E4D33E01}" destId="{C54B1468-21F9-4E3C-9F52-C83DE41EE0F6}" srcOrd="0" destOrd="0" presId="urn:microsoft.com/office/officeart/2005/8/layout/pyramid3"/>
    <dgm:cxn modelId="{EC507DBC-A131-4286-9738-06B8E3F13040}" type="presOf" srcId="{E67B6472-418D-4BFF-A874-01A467B0DCA8}" destId="{2967C0DD-56C3-4E06-B0A6-8CD4AC5EF2AF}" srcOrd="0" destOrd="0" presId="urn:microsoft.com/office/officeart/2005/8/layout/pyramid3"/>
    <dgm:cxn modelId="{01310EF6-786D-40F4-840B-C927C7CCB6C2}" srcId="{A241023E-A9C5-4D6C-AF7B-D1DE4720B696}" destId="{412864B2-BA74-455E-A040-6D69A8356DA5}" srcOrd="0" destOrd="0" parTransId="{C0BCBC52-B4EE-44DB-87E6-575A85902C72}" sibTransId="{F7692E8F-EAE8-46C1-8094-946DE85CB4CC}"/>
    <dgm:cxn modelId="{69551034-AAA9-49B3-91E5-A304796B3EE1}" type="presOf" srcId="{B04B44E0-E287-48C6-8697-D007E4D33E01}" destId="{69828D16-7C78-4554-BB53-00B53AE2A252}" srcOrd="1" destOrd="0" presId="urn:microsoft.com/office/officeart/2005/8/layout/pyramid3"/>
    <dgm:cxn modelId="{32B6822F-317F-4D43-BFD5-1FCB0A062301}" type="presParOf" srcId="{DFD52409-4838-46CA-8BD8-6AC52699F9E5}" destId="{E4A0C576-13D9-4606-91F5-F4011C64D9C8}" srcOrd="0" destOrd="0" presId="urn:microsoft.com/office/officeart/2005/8/layout/pyramid3"/>
    <dgm:cxn modelId="{8F9D7E82-80A0-4957-ABE0-087DCE9104AB}" type="presParOf" srcId="{E4A0C576-13D9-4606-91F5-F4011C64D9C8}" destId="{0D7E51CC-0F19-48B3-9558-3BA534406F24}" srcOrd="0" destOrd="0" presId="urn:microsoft.com/office/officeart/2005/8/layout/pyramid3"/>
    <dgm:cxn modelId="{458613E4-E892-4BB8-BAA6-12286ABCA907}" type="presParOf" srcId="{E4A0C576-13D9-4606-91F5-F4011C64D9C8}" destId="{50E05575-36DC-4FC2-8F8B-3C93A947097B}" srcOrd="1" destOrd="0" presId="urn:microsoft.com/office/officeart/2005/8/layout/pyramid3"/>
    <dgm:cxn modelId="{F556F14A-231A-49A8-81F7-FBB7AC453BF6}" type="presParOf" srcId="{DFD52409-4838-46CA-8BD8-6AC52699F9E5}" destId="{5E4A64CF-4528-4AEE-B125-8B02939A0AC6}" srcOrd="1" destOrd="0" presId="urn:microsoft.com/office/officeart/2005/8/layout/pyramid3"/>
    <dgm:cxn modelId="{44FC5387-3405-4D3F-A207-1E1223FE0A95}" type="presParOf" srcId="{5E4A64CF-4528-4AEE-B125-8B02939A0AC6}" destId="{C54B1468-21F9-4E3C-9F52-C83DE41EE0F6}" srcOrd="0" destOrd="0" presId="urn:microsoft.com/office/officeart/2005/8/layout/pyramid3"/>
    <dgm:cxn modelId="{8FC96F78-2CF7-4D81-AF62-963A43470F7D}" type="presParOf" srcId="{5E4A64CF-4528-4AEE-B125-8B02939A0AC6}" destId="{69828D16-7C78-4554-BB53-00B53AE2A252}" srcOrd="1" destOrd="0" presId="urn:microsoft.com/office/officeart/2005/8/layout/pyramid3"/>
    <dgm:cxn modelId="{72D8E926-95A2-464A-9ED3-FC35294FD24B}" type="presParOf" srcId="{DFD52409-4838-46CA-8BD8-6AC52699F9E5}" destId="{6D21B699-4455-499C-A2C4-CB1EA55B92A3}" srcOrd="2" destOrd="0" presId="urn:microsoft.com/office/officeart/2005/8/layout/pyramid3"/>
    <dgm:cxn modelId="{6664BD52-F764-42C2-8B0D-A1FB2555905D}" type="presParOf" srcId="{6D21B699-4455-499C-A2C4-CB1EA55B92A3}" destId="{2967C0DD-56C3-4E06-B0A6-8CD4AC5EF2AF}" srcOrd="0" destOrd="0" presId="urn:microsoft.com/office/officeart/2005/8/layout/pyramid3"/>
    <dgm:cxn modelId="{395B2078-DF35-40A8-A05B-093C4691EEC9}" type="presParOf" srcId="{6D21B699-4455-499C-A2C4-CB1EA55B92A3}" destId="{04C98191-378F-44B4-AD07-1A274DDC55EB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EFF1588-7BC5-4400-B9CF-8E75C6276FF8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A3DE4726-06A7-42D1-829D-12B4CA9BC0E6}">
      <dgm:prSet phldrT="[文本]" custT="1"/>
      <dgm:spPr/>
      <dgm:t>
        <a:bodyPr/>
        <a:lstStyle/>
        <a:p>
          <a:r>
            <a:rPr lang="en-US" altLang="zh-CN" sz="1200" dirty="0" smtClean="0">
              <a:solidFill>
                <a:schemeClr val="bg1"/>
              </a:solidFill>
              <a:latin typeface="Cambria Math" pitchFamily="18" charset="0"/>
              <a:ea typeface="Cambria Math" pitchFamily="18" charset="0"/>
            </a:rPr>
            <a:t>search</a:t>
          </a:r>
          <a:endParaRPr lang="zh-CN" altLang="en-US" sz="1200" dirty="0">
            <a:solidFill>
              <a:schemeClr val="bg1"/>
            </a:solidFill>
            <a:latin typeface="Cambria Math" pitchFamily="18" charset="0"/>
            <a:ea typeface="华文细黑" pitchFamily="2" charset="-122"/>
          </a:endParaRPr>
        </a:p>
      </dgm:t>
    </dgm:pt>
    <dgm:pt modelId="{996934E2-CCCB-48F9-A037-B8980169A09E}" type="parTrans" cxnId="{212412A2-3869-4E0E-B820-B449C9E38F0A}">
      <dgm:prSet/>
      <dgm:spPr/>
      <dgm:t>
        <a:bodyPr/>
        <a:lstStyle/>
        <a:p>
          <a:endParaRPr lang="zh-CN" altLang="en-US" sz="1800">
            <a:solidFill>
              <a:schemeClr val="bg1"/>
            </a:solidFill>
            <a:latin typeface="Cambria Math" pitchFamily="18" charset="0"/>
            <a:ea typeface="华文细黑" pitchFamily="2" charset="-122"/>
          </a:endParaRPr>
        </a:p>
      </dgm:t>
    </dgm:pt>
    <dgm:pt modelId="{71F7F8D7-1B90-4B30-9932-ABF617AD8598}" type="sibTrans" cxnId="{212412A2-3869-4E0E-B820-B449C9E38F0A}">
      <dgm:prSet/>
      <dgm:spPr/>
      <dgm:t>
        <a:bodyPr/>
        <a:lstStyle/>
        <a:p>
          <a:endParaRPr lang="zh-CN" altLang="en-US" sz="1800">
            <a:solidFill>
              <a:schemeClr val="bg1"/>
            </a:solidFill>
            <a:latin typeface="Cambria Math" pitchFamily="18" charset="0"/>
            <a:ea typeface="华文细黑" pitchFamily="2" charset="-122"/>
          </a:endParaRPr>
        </a:p>
      </dgm:t>
    </dgm:pt>
    <dgm:pt modelId="{6F81576C-C454-4CFA-A428-AD043BA44166}">
      <dgm:prSet phldrT="[文本]" custT="1"/>
      <dgm:spPr/>
      <dgm:t>
        <a:bodyPr/>
        <a:lstStyle/>
        <a:p>
          <a:r>
            <a:rPr lang="en-US" altLang="zh-CN" sz="1200" dirty="0" smtClean="0">
              <a:solidFill>
                <a:schemeClr val="bg1"/>
              </a:solidFill>
              <a:latin typeface="Cambria Math" pitchFamily="18" charset="0"/>
              <a:ea typeface="Cambria Math" pitchFamily="18" charset="0"/>
            </a:rPr>
            <a:t>…</a:t>
          </a:r>
          <a:endParaRPr lang="zh-CN" altLang="en-US" sz="1200" dirty="0">
            <a:solidFill>
              <a:schemeClr val="bg1"/>
            </a:solidFill>
            <a:latin typeface="Cambria Math" pitchFamily="18" charset="0"/>
            <a:ea typeface="华文细黑" pitchFamily="2" charset="-122"/>
          </a:endParaRPr>
        </a:p>
      </dgm:t>
    </dgm:pt>
    <dgm:pt modelId="{4BE888B2-8158-4362-BA26-8FFA54BD11CA}" type="parTrans" cxnId="{F1067B64-AAED-474E-B598-F1CEF3FA3854}">
      <dgm:prSet/>
      <dgm:spPr/>
      <dgm:t>
        <a:bodyPr/>
        <a:lstStyle/>
        <a:p>
          <a:endParaRPr lang="zh-CN" altLang="en-US" sz="1800">
            <a:solidFill>
              <a:schemeClr val="bg1"/>
            </a:solidFill>
            <a:latin typeface="Cambria Math" pitchFamily="18" charset="0"/>
            <a:ea typeface="华文细黑" pitchFamily="2" charset="-122"/>
          </a:endParaRPr>
        </a:p>
      </dgm:t>
    </dgm:pt>
    <dgm:pt modelId="{59CCD5A9-2176-406B-AE0D-02A825FE9CE5}" type="sibTrans" cxnId="{F1067B64-AAED-474E-B598-F1CEF3FA3854}">
      <dgm:prSet/>
      <dgm:spPr/>
      <dgm:t>
        <a:bodyPr/>
        <a:lstStyle/>
        <a:p>
          <a:endParaRPr lang="zh-CN" altLang="en-US" sz="1800">
            <a:solidFill>
              <a:schemeClr val="bg1"/>
            </a:solidFill>
            <a:latin typeface="Cambria Math" pitchFamily="18" charset="0"/>
            <a:ea typeface="华文细黑" pitchFamily="2" charset="-122"/>
          </a:endParaRPr>
        </a:p>
      </dgm:t>
    </dgm:pt>
    <dgm:pt modelId="{724F8A14-B06A-4F51-BC2F-BF0638F5B28E}">
      <dgm:prSet phldrT="[文本]" custT="1"/>
      <dgm:spPr/>
      <dgm:t>
        <a:bodyPr/>
        <a:lstStyle/>
        <a:p>
          <a:r>
            <a:rPr lang="en-US" altLang="zh-CN" sz="1200" dirty="0" smtClean="0">
              <a:solidFill>
                <a:schemeClr val="bg1"/>
              </a:solidFill>
              <a:latin typeface="Cambria Math" pitchFamily="18" charset="0"/>
              <a:ea typeface="Cambria Math" pitchFamily="18" charset="0"/>
            </a:rPr>
            <a:t>social network</a:t>
          </a:r>
          <a:endParaRPr lang="zh-CN" altLang="en-US" sz="1200" dirty="0">
            <a:solidFill>
              <a:schemeClr val="bg1"/>
            </a:solidFill>
            <a:latin typeface="Cambria Math" pitchFamily="18" charset="0"/>
            <a:ea typeface="华文细黑" pitchFamily="2" charset="-122"/>
          </a:endParaRPr>
        </a:p>
      </dgm:t>
    </dgm:pt>
    <dgm:pt modelId="{DCCEE0CF-022A-4E46-91F5-2C401E29CB6C}" type="parTrans" cxnId="{D73A7E18-2BD1-401F-BABD-6D72DE2E199C}">
      <dgm:prSet/>
      <dgm:spPr/>
      <dgm:t>
        <a:bodyPr/>
        <a:lstStyle/>
        <a:p>
          <a:endParaRPr lang="zh-CN" altLang="en-US" sz="1800">
            <a:solidFill>
              <a:schemeClr val="bg1"/>
            </a:solidFill>
            <a:latin typeface="Cambria Math" pitchFamily="18" charset="0"/>
          </a:endParaRPr>
        </a:p>
      </dgm:t>
    </dgm:pt>
    <dgm:pt modelId="{6D481829-D859-49A4-BB87-147FC0B7841E}" type="sibTrans" cxnId="{D73A7E18-2BD1-401F-BABD-6D72DE2E199C}">
      <dgm:prSet/>
      <dgm:spPr/>
      <dgm:t>
        <a:bodyPr/>
        <a:lstStyle/>
        <a:p>
          <a:endParaRPr lang="zh-CN" altLang="en-US" sz="1800">
            <a:solidFill>
              <a:schemeClr val="bg1"/>
            </a:solidFill>
            <a:latin typeface="Cambria Math" pitchFamily="18" charset="0"/>
          </a:endParaRPr>
        </a:p>
      </dgm:t>
    </dgm:pt>
    <dgm:pt modelId="{83319057-8A88-4D25-9A28-4C9BF4812C3C}">
      <dgm:prSet phldrT="[文本]" custT="1"/>
      <dgm:spPr/>
      <dgm:t>
        <a:bodyPr/>
        <a:lstStyle/>
        <a:p>
          <a:r>
            <a:rPr lang="en-US" altLang="zh-CN" sz="1200" dirty="0" smtClean="0">
              <a:solidFill>
                <a:schemeClr val="bg1"/>
              </a:solidFill>
              <a:latin typeface="Cambria Math" pitchFamily="18" charset="0"/>
              <a:ea typeface="Cambria Math" pitchFamily="18" charset="0"/>
            </a:rPr>
            <a:t>we-media</a:t>
          </a:r>
          <a:endParaRPr lang="zh-CN" altLang="en-US" sz="1200" dirty="0">
            <a:solidFill>
              <a:schemeClr val="bg1"/>
            </a:solidFill>
            <a:latin typeface="Cambria Math" pitchFamily="18" charset="0"/>
            <a:ea typeface="华文细黑" pitchFamily="2" charset="-122"/>
          </a:endParaRPr>
        </a:p>
      </dgm:t>
    </dgm:pt>
    <dgm:pt modelId="{C24DC9B4-A758-46AC-A3AC-5550D9D41D93}" type="parTrans" cxnId="{2DB4DED4-105E-47B1-AB2D-43701A4AF11A}">
      <dgm:prSet/>
      <dgm:spPr/>
      <dgm:t>
        <a:bodyPr/>
        <a:lstStyle/>
        <a:p>
          <a:endParaRPr lang="zh-CN" altLang="en-US" sz="1800">
            <a:solidFill>
              <a:schemeClr val="bg1"/>
            </a:solidFill>
            <a:latin typeface="Cambria Math" pitchFamily="18" charset="0"/>
          </a:endParaRPr>
        </a:p>
      </dgm:t>
    </dgm:pt>
    <dgm:pt modelId="{010A7761-7F21-49BD-8566-04300F4C6CA2}" type="sibTrans" cxnId="{2DB4DED4-105E-47B1-AB2D-43701A4AF11A}">
      <dgm:prSet/>
      <dgm:spPr/>
      <dgm:t>
        <a:bodyPr/>
        <a:lstStyle/>
        <a:p>
          <a:endParaRPr lang="zh-CN" altLang="en-US" sz="1800">
            <a:solidFill>
              <a:schemeClr val="bg1"/>
            </a:solidFill>
            <a:latin typeface="Cambria Math" pitchFamily="18" charset="0"/>
          </a:endParaRPr>
        </a:p>
      </dgm:t>
    </dgm:pt>
    <dgm:pt modelId="{6EB9011B-910D-4FD7-A496-AFF13B0DCDBD}">
      <dgm:prSet phldrT="[文本]" custT="1"/>
      <dgm:spPr/>
      <dgm:t>
        <a:bodyPr/>
        <a:lstStyle/>
        <a:p>
          <a:r>
            <a:rPr lang="en-US" altLang="zh-CN" sz="1200" dirty="0" err="1" smtClean="0">
              <a:solidFill>
                <a:schemeClr val="bg1"/>
              </a:solidFill>
              <a:latin typeface="Cambria Math" pitchFamily="18" charset="0"/>
              <a:ea typeface="Cambria Math" pitchFamily="18" charset="0"/>
            </a:rPr>
            <a:t>bbs</a:t>
          </a:r>
          <a:endParaRPr lang="zh-CN" altLang="en-US" sz="1200" dirty="0">
            <a:solidFill>
              <a:schemeClr val="bg1"/>
            </a:solidFill>
            <a:latin typeface="Cambria Math" pitchFamily="18" charset="0"/>
            <a:ea typeface="华文细黑" pitchFamily="2" charset="-122"/>
          </a:endParaRPr>
        </a:p>
      </dgm:t>
    </dgm:pt>
    <dgm:pt modelId="{05260588-260F-48AA-B8CB-3D79FCBD15E8}" type="parTrans" cxnId="{F2F588FD-786C-4BE5-A675-A8A32E66868B}">
      <dgm:prSet/>
      <dgm:spPr/>
      <dgm:t>
        <a:bodyPr/>
        <a:lstStyle/>
        <a:p>
          <a:endParaRPr lang="zh-CN" altLang="en-US" sz="1400">
            <a:solidFill>
              <a:schemeClr val="bg1"/>
            </a:solidFill>
            <a:latin typeface="Cambria Math" pitchFamily="18" charset="0"/>
          </a:endParaRPr>
        </a:p>
      </dgm:t>
    </dgm:pt>
    <dgm:pt modelId="{39ECC44B-6398-4121-A2CD-BCB49EA3E684}" type="sibTrans" cxnId="{F2F588FD-786C-4BE5-A675-A8A32E66868B}">
      <dgm:prSet/>
      <dgm:spPr/>
      <dgm:t>
        <a:bodyPr/>
        <a:lstStyle/>
        <a:p>
          <a:endParaRPr lang="zh-CN" altLang="en-US" sz="1400">
            <a:solidFill>
              <a:schemeClr val="bg1"/>
            </a:solidFill>
            <a:latin typeface="Cambria Math" pitchFamily="18" charset="0"/>
          </a:endParaRPr>
        </a:p>
      </dgm:t>
    </dgm:pt>
    <dgm:pt modelId="{51967431-6749-460A-9288-CC67CC11BCB6}" type="pres">
      <dgm:prSet presAssocID="{4EFF1588-7BC5-4400-B9CF-8E75C6276FF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77495ACE-8AE1-4ED0-BB79-6287AF8ACC8E}" type="pres">
      <dgm:prSet presAssocID="{A3DE4726-06A7-42D1-829D-12B4CA9BC0E6}" presName="dummy" presStyleCnt="0"/>
      <dgm:spPr/>
    </dgm:pt>
    <dgm:pt modelId="{EBE85A14-70AB-4898-BAE7-2FE5992D1D37}" type="pres">
      <dgm:prSet presAssocID="{A3DE4726-06A7-42D1-829D-12B4CA9BC0E6}" presName="node" presStyleLbl="revTx" presStyleIdx="0" presStyleCnt="5" custScaleX="15055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B4E6938-99D5-4047-B96A-E78DBF964686}" type="pres">
      <dgm:prSet presAssocID="{71F7F8D7-1B90-4B30-9932-ABF617AD8598}" presName="sibTrans" presStyleLbl="node1" presStyleIdx="0" presStyleCnt="5"/>
      <dgm:spPr/>
      <dgm:t>
        <a:bodyPr/>
        <a:lstStyle/>
        <a:p>
          <a:endParaRPr lang="zh-CN" altLang="en-US"/>
        </a:p>
      </dgm:t>
    </dgm:pt>
    <dgm:pt modelId="{5D54252E-CA30-43BF-9FA8-C2DD42B8A956}" type="pres">
      <dgm:prSet presAssocID="{6EB9011B-910D-4FD7-A496-AFF13B0DCDBD}" presName="dummy" presStyleCnt="0"/>
      <dgm:spPr/>
    </dgm:pt>
    <dgm:pt modelId="{7C399CDC-EA65-4CB2-95CA-F63ED7EF4F27}" type="pres">
      <dgm:prSet presAssocID="{6EB9011B-910D-4FD7-A496-AFF13B0DCDBD}" presName="node" presStyleLbl="revTx" presStyleIdx="1" presStyleCnt="5" custScaleX="15003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0222A2D-E52C-44EA-B0C5-7A3AEDF8C653}" type="pres">
      <dgm:prSet presAssocID="{39ECC44B-6398-4121-A2CD-BCB49EA3E684}" presName="sibTrans" presStyleLbl="node1" presStyleIdx="1" presStyleCnt="5"/>
      <dgm:spPr/>
      <dgm:t>
        <a:bodyPr/>
        <a:lstStyle/>
        <a:p>
          <a:endParaRPr lang="zh-CN" altLang="en-US"/>
        </a:p>
      </dgm:t>
    </dgm:pt>
    <dgm:pt modelId="{26C8182D-67FE-44A9-B8A8-CAB14547A857}" type="pres">
      <dgm:prSet presAssocID="{724F8A14-B06A-4F51-BC2F-BF0638F5B28E}" presName="dummy" presStyleCnt="0"/>
      <dgm:spPr/>
    </dgm:pt>
    <dgm:pt modelId="{EC7A702D-DD88-437A-B842-B27D6E4E3488}" type="pres">
      <dgm:prSet presAssocID="{724F8A14-B06A-4F51-BC2F-BF0638F5B28E}" presName="node" presStyleLbl="revTx" presStyleIdx="2" presStyleCnt="5" custScaleX="190727" custRadScaleRad="115927" custRadScaleInc="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9E8ABAF-8025-4EA5-B6F1-7ACA9F4CB61D}" type="pres">
      <dgm:prSet presAssocID="{6D481829-D859-49A4-BB87-147FC0B7841E}" presName="sibTrans" presStyleLbl="node1" presStyleIdx="2" presStyleCnt="5"/>
      <dgm:spPr/>
      <dgm:t>
        <a:bodyPr/>
        <a:lstStyle/>
        <a:p>
          <a:endParaRPr lang="zh-CN" altLang="en-US"/>
        </a:p>
      </dgm:t>
    </dgm:pt>
    <dgm:pt modelId="{284C8FB2-95DF-468F-B9A3-76BE7C5480D9}" type="pres">
      <dgm:prSet presAssocID="{83319057-8A88-4D25-9A28-4C9BF4812C3C}" presName="dummy" presStyleCnt="0"/>
      <dgm:spPr/>
    </dgm:pt>
    <dgm:pt modelId="{4C5B3E8F-F381-4FC0-9651-F0AE96AADC48}" type="pres">
      <dgm:prSet presAssocID="{83319057-8A88-4D25-9A28-4C9BF4812C3C}" presName="node" presStyleLbl="revTx" presStyleIdx="3" presStyleCnt="5" custScaleX="33434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AA2C8D5-AAF5-41B6-AC6A-EB06ADA84DC4}" type="pres">
      <dgm:prSet presAssocID="{010A7761-7F21-49BD-8566-04300F4C6CA2}" presName="sibTrans" presStyleLbl="node1" presStyleIdx="3" presStyleCnt="5" custLinFactNeighborX="1979" custLinFactNeighborY="-2293"/>
      <dgm:spPr/>
      <dgm:t>
        <a:bodyPr/>
        <a:lstStyle/>
        <a:p>
          <a:endParaRPr lang="zh-CN" altLang="en-US"/>
        </a:p>
      </dgm:t>
    </dgm:pt>
    <dgm:pt modelId="{9C79EAD2-B4E6-4784-968E-D7012F87F84E}" type="pres">
      <dgm:prSet presAssocID="{6F81576C-C454-4CFA-A428-AD043BA44166}" presName="dummy" presStyleCnt="0"/>
      <dgm:spPr/>
    </dgm:pt>
    <dgm:pt modelId="{D8E56580-D3C0-4B2C-AC59-49746E51EE73}" type="pres">
      <dgm:prSet presAssocID="{6F81576C-C454-4CFA-A428-AD043BA44166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9649206-0F6E-4C54-9086-9C31D3F81446}" type="pres">
      <dgm:prSet presAssocID="{59CCD5A9-2176-406B-AE0D-02A825FE9CE5}" presName="sibTrans" presStyleLbl="node1" presStyleIdx="4" presStyleCnt="5"/>
      <dgm:spPr/>
      <dgm:t>
        <a:bodyPr/>
        <a:lstStyle/>
        <a:p>
          <a:endParaRPr lang="zh-CN" altLang="en-US"/>
        </a:p>
      </dgm:t>
    </dgm:pt>
  </dgm:ptLst>
  <dgm:cxnLst>
    <dgm:cxn modelId="{212412A2-3869-4E0E-B820-B449C9E38F0A}" srcId="{4EFF1588-7BC5-4400-B9CF-8E75C6276FF8}" destId="{A3DE4726-06A7-42D1-829D-12B4CA9BC0E6}" srcOrd="0" destOrd="0" parTransId="{996934E2-CCCB-48F9-A037-B8980169A09E}" sibTransId="{71F7F8D7-1B90-4B30-9932-ABF617AD8598}"/>
    <dgm:cxn modelId="{F1067B64-AAED-474E-B598-F1CEF3FA3854}" srcId="{4EFF1588-7BC5-4400-B9CF-8E75C6276FF8}" destId="{6F81576C-C454-4CFA-A428-AD043BA44166}" srcOrd="4" destOrd="0" parTransId="{4BE888B2-8158-4362-BA26-8FFA54BD11CA}" sibTransId="{59CCD5A9-2176-406B-AE0D-02A825FE9CE5}"/>
    <dgm:cxn modelId="{6C9029C5-29FD-49BF-8B03-EC70CC7B3850}" type="presOf" srcId="{39ECC44B-6398-4121-A2CD-BCB49EA3E684}" destId="{20222A2D-E52C-44EA-B0C5-7A3AEDF8C653}" srcOrd="0" destOrd="0" presId="urn:microsoft.com/office/officeart/2005/8/layout/cycle1"/>
    <dgm:cxn modelId="{510F55D7-2A24-4974-9D80-150A7B7D4146}" type="presOf" srcId="{010A7761-7F21-49BD-8566-04300F4C6CA2}" destId="{9AA2C8D5-AAF5-41B6-AC6A-EB06ADA84DC4}" srcOrd="0" destOrd="0" presId="urn:microsoft.com/office/officeart/2005/8/layout/cycle1"/>
    <dgm:cxn modelId="{09E15C13-2921-460B-8AD2-5A882DD37A26}" type="presOf" srcId="{59CCD5A9-2176-406B-AE0D-02A825FE9CE5}" destId="{39649206-0F6E-4C54-9086-9C31D3F81446}" srcOrd="0" destOrd="0" presId="urn:microsoft.com/office/officeart/2005/8/layout/cycle1"/>
    <dgm:cxn modelId="{F2F588FD-786C-4BE5-A675-A8A32E66868B}" srcId="{4EFF1588-7BC5-4400-B9CF-8E75C6276FF8}" destId="{6EB9011B-910D-4FD7-A496-AFF13B0DCDBD}" srcOrd="1" destOrd="0" parTransId="{05260588-260F-48AA-B8CB-3D79FCBD15E8}" sibTransId="{39ECC44B-6398-4121-A2CD-BCB49EA3E684}"/>
    <dgm:cxn modelId="{6EE21890-AE1D-461F-8B10-BB884C58818D}" type="presOf" srcId="{6EB9011B-910D-4FD7-A496-AFF13B0DCDBD}" destId="{7C399CDC-EA65-4CB2-95CA-F63ED7EF4F27}" srcOrd="0" destOrd="0" presId="urn:microsoft.com/office/officeart/2005/8/layout/cycle1"/>
    <dgm:cxn modelId="{D1071455-D274-4B47-B198-C34F52EF6BFA}" type="presOf" srcId="{4EFF1588-7BC5-4400-B9CF-8E75C6276FF8}" destId="{51967431-6749-460A-9288-CC67CC11BCB6}" srcOrd="0" destOrd="0" presId="urn:microsoft.com/office/officeart/2005/8/layout/cycle1"/>
    <dgm:cxn modelId="{A25F34F5-FB3B-44E8-91EA-2D6793607034}" type="presOf" srcId="{71F7F8D7-1B90-4B30-9932-ABF617AD8598}" destId="{6B4E6938-99D5-4047-B96A-E78DBF964686}" srcOrd="0" destOrd="0" presId="urn:microsoft.com/office/officeart/2005/8/layout/cycle1"/>
    <dgm:cxn modelId="{D73A7E18-2BD1-401F-BABD-6D72DE2E199C}" srcId="{4EFF1588-7BC5-4400-B9CF-8E75C6276FF8}" destId="{724F8A14-B06A-4F51-BC2F-BF0638F5B28E}" srcOrd="2" destOrd="0" parTransId="{DCCEE0CF-022A-4E46-91F5-2C401E29CB6C}" sibTransId="{6D481829-D859-49A4-BB87-147FC0B7841E}"/>
    <dgm:cxn modelId="{A1015C52-06D7-4650-82CC-073485EBCFEC}" type="presOf" srcId="{6D481829-D859-49A4-BB87-147FC0B7841E}" destId="{49E8ABAF-8025-4EA5-B6F1-7ACA9F4CB61D}" srcOrd="0" destOrd="0" presId="urn:microsoft.com/office/officeart/2005/8/layout/cycle1"/>
    <dgm:cxn modelId="{2B7AF971-3D1C-4D32-8589-D45BA6D1939D}" type="presOf" srcId="{83319057-8A88-4D25-9A28-4C9BF4812C3C}" destId="{4C5B3E8F-F381-4FC0-9651-F0AE96AADC48}" srcOrd="0" destOrd="0" presId="urn:microsoft.com/office/officeart/2005/8/layout/cycle1"/>
    <dgm:cxn modelId="{45A24CAE-D1A5-47FC-962B-1CDA05AE4955}" type="presOf" srcId="{A3DE4726-06A7-42D1-829D-12B4CA9BC0E6}" destId="{EBE85A14-70AB-4898-BAE7-2FE5992D1D37}" srcOrd="0" destOrd="0" presId="urn:microsoft.com/office/officeart/2005/8/layout/cycle1"/>
    <dgm:cxn modelId="{F5276F7D-CA5E-4742-BB39-106ED76B0F3B}" type="presOf" srcId="{724F8A14-B06A-4F51-BC2F-BF0638F5B28E}" destId="{EC7A702D-DD88-437A-B842-B27D6E4E3488}" srcOrd="0" destOrd="0" presId="urn:microsoft.com/office/officeart/2005/8/layout/cycle1"/>
    <dgm:cxn modelId="{C07B333E-39CD-4760-B26E-26960A0A6C04}" type="presOf" srcId="{6F81576C-C454-4CFA-A428-AD043BA44166}" destId="{D8E56580-D3C0-4B2C-AC59-49746E51EE73}" srcOrd="0" destOrd="0" presId="urn:microsoft.com/office/officeart/2005/8/layout/cycle1"/>
    <dgm:cxn modelId="{2DB4DED4-105E-47B1-AB2D-43701A4AF11A}" srcId="{4EFF1588-7BC5-4400-B9CF-8E75C6276FF8}" destId="{83319057-8A88-4D25-9A28-4C9BF4812C3C}" srcOrd="3" destOrd="0" parTransId="{C24DC9B4-A758-46AC-A3AC-5550D9D41D93}" sibTransId="{010A7761-7F21-49BD-8566-04300F4C6CA2}"/>
    <dgm:cxn modelId="{ADFBE99F-24FA-4513-9E80-55CD8BA58769}" type="presParOf" srcId="{51967431-6749-460A-9288-CC67CC11BCB6}" destId="{77495ACE-8AE1-4ED0-BB79-6287AF8ACC8E}" srcOrd="0" destOrd="0" presId="urn:microsoft.com/office/officeart/2005/8/layout/cycle1"/>
    <dgm:cxn modelId="{08742E98-CE69-47A9-9638-466021E0B3A3}" type="presParOf" srcId="{51967431-6749-460A-9288-CC67CC11BCB6}" destId="{EBE85A14-70AB-4898-BAE7-2FE5992D1D37}" srcOrd="1" destOrd="0" presId="urn:microsoft.com/office/officeart/2005/8/layout/cycle1"/>
    <dgm:cxn modelId="{D5BD5EA8-1A53-46EB-B98F-0F81C3E8ED55}" type="presParOf" srcId="{51967431-6749-460A-9288-CC67CC11BCB6}" destId="{6B4E6938-99D5-4047-B96A-E78DBF964686}" srcOrd="2" destOrd="0" presId="urn:microsoft.com/office/officeart/2005/8/layout/cycle1"/>
    <dgm:cxn modelId="{F3470E02-A8E9-4FC7-9F0A-A3D0AA419BBC}" type="presParOf" srcId="{51967431-6749-460A-9288-CC67CC11BCB6}" destId="{5D54252E-CA30-43BF-9FA8-C2DD42B8A956}" srcOrd="3" destOrd="0" presId="urn:microsoft.com/office/officeart/2005/8/layout/cycle1"/>
    <dgm:cxn modelId="{43F84192-0EDF-4C85-AA6C-329F7451EBA6}" type="presParOf" srcId="{51967431-6749-460A-9288-CC67CC11BCB6}" destId="{7C399CDC-EA65-4CB2-95CA-F63ED7EF4F27}" srcOrd="4" destOrd="0" presId="urn:microsoft.com/office/officeart/2005/8/layout/cycle1"/>
    <dgm:cxn modelId="{8D85A2C8-242B-44B5-AF39-7AA1E8DB6331}" type="presParOf" srcId="{51967431-6749-460A-9288-CC67CC11BCB6}" destId="{20222A2D-E52C-44EA-B0C5-7A3AEDF8C653}" srcOrd="5" destOrd="0" presId="urn:microsoft.com/office/officeart/2005/8/layout/cycle1"/>
    <dgm:cxn modelId="{9D642EB0-E31A-48BE-92B0-6E9A6AA08491}" type="presParOf" srcId="{51967431-6749-460A-9288-CC67CC11BCB6}" destId="{26C8182D-67FE-44A9-B8A8-CAB14547A857}" srcOrd="6" destOrd="0" presId="urn:microsoft.com/office/officeart/2005/8/layout/cycle1"/>
    <dgm:cxn modelId="{34C6B363-E849-4C54-857F-894F59D8D2C8}" type="presParOf" srcId="{51967431-6749-460A-9288-CC67CC11BCB6}" destId="{EC7A702D-DD88-437A-B842-B27D6E4E3488}" srcOrd="7" destOrd="0" presId="urn:microsoft.com/office/officeart/2005/8/layout/cycle1"/>
    <dgm:cxn modelId="{B9270517-7EB7-4B36-8C26-165466E5BB06}" type="presParOf" srcId="{51967431-6749-460A-9288-CC67CC11BCB6}" destId="{49E8ABAF-8025-4EA5-B6F1-7ACA9F4CB61D}" srcOrd="8" destOrd="0" presId="urn:microsoft.com/office/officeart/2005/8/layout/cycle1"/>
    <dgm:cxn modelId="{79027191-21D7-4035-BED2-FC6C5949FCE5}" type="presParOf" srcId="{51967431-6749-460A-9288-CC67CC11BCB6}" destId="{284C8FB2-95DF-468F-B9A3-76BE7C5480D9}" srcOrd="9" destOrd="0" presId="urn:microsoft.com/office/officeart/2005/8/layout/cycle1"/>
    <dgm:cxn modelId="{5445EC40-BD62-4F1D-9506-6681100196BE}" type="presParOf" srcId="{51967431-6749-460A-9288-CC67CC11BCB6}" destId="{4C5B3E8F-F381-4FC0-9651-F0AE96AADC48}" srcOrd="10" destOrd="0" presId="urn:microsoft.com/office/officeart/2005/8/layout/cycle1"/>
    <dgm:cxn modelId="{E2EB2A02-5D4D-4054-863F-081E9459FC69}" type="presParOf" srcId="{51967431-6749-460A-9288-CC67CC11BCB6}" destId="{9AA2C8D5-AAF5-41B6-AC6A-EB06ADA84DC4}" srcOrd="11" destOrd="0" presId="urn:microsoft.com/office/officeart/2005/8/layout/cycle1"/>
    <dgm:cxn modelId="{B72FA546-B672-42C8-92EF-E4ABC966DF03}" type="presParOf" srcId="{51967431-6749-460A-9288-CC67CC11BCB6}" destId="{9C79EAD2-B4E6-4784-968E-D7012F87F84E}" srcOrd="12" destOrd="0" presId="urn:microsoft.com/office/officeart/2005/8/layout/cycle1"/>
    <dgm:cxn modelId="{D5DF44A4-AF73-494C-B73B-2F045682F208}" type="presParOf" srcId="{51967431-6749-460A-9288-CC67CC11BCB6}" destId="{D8E56580-D3C0-4B2C-AC59-49746E51EE73}" srcOrd="13" destOrd="0" presId="urn:microsoft.com/office/officeart/2005/8/layout/cycle1"/>
    <dgm:cxn modelId="{CE0A972B-A22A-4095-AB31-C35C70A6A104}" type="presParOf" srcId="{51967431-6749-460A-9288-CC67CC11BCB6}" destId="{39649206-0F6E-4C54-9086-9C31D3F81446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895CF31-E6B8-4855-B016-81AC836F6E53}">
      <dsp:nvSpPr>
        <dsp:cNvPr id="0" name=""/>
        <dsp:cNvSpPr/>
      </dsp:nvSpPr>
      <dsp:spPr>
        <a:xfrm>
          <a:off x="266521" y="72002"/>
          <a:ext cx="1725286" cy="8070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dirty="0" smtClean="0">
              <a:latin typeface="Cambria Math" pitchFamily="18" charset="0"/>
              <a:ea typeface="Cambria Math" pitchFamily="18" charset="0"/>
            </a:rPr>
            <a:t>The upstream 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dirty="0" smtClean="0">
              <a:latin typeface="Cambria Math" pitchFamily="18" charset="0"/>
              <a:ea typeface="Cambria Math" pitchFamily="18" charset="0"/>
            </a:rPr>
            <a:t>channel</a:t>
          </a:r>
          <a:endParaRPr lang="zh-CN" altLang="en-US" sz="1400" b="1" kern="1200" dirty="0">
            <a:latin typeface="Cambria Math" pitchFamily="18" charset="0"/>
            <a:ea typeface="微软雅黑" pitchFamily="34" charset="-122"/>
          </a:endParaRPr>
        </a:p>
      </dsp:txBody>
      <dsp:txXfrm>
        <a:off x="266521" y="72002"/>
        <a:ext cx="1725286" cy="807005"/>
      </dsp:txXfrm>
    </dsp:sp>
    <dsp:sp modelId="{C3BA4490-E469-492E-92B9-CA061F6ED09C}">
      <dsp:nvSpPr>
        <dsp:cNvPr id="0" name=""/>
        <dsp:cNvSpPr/>
      </dsp:nvSpPr>
      <dsp:spPr>
        <a:xfrm rot="4632111">
          <a:off x="849569" y="1157561"/>
          <a:ext cx="1030569" cy="5170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b="1" kern="1200" dirty="0" smtClean="0">
              <a:solidFill>
                <a:schemeClr val="bg2">
                  <a:lumMod val="25000"/>
                </a:schemeClr>
              </a:solidFill>
              <a:latin typeface="Cambria Math" pitchFamily="18" charset="0"/>
              <a:ea typeface="Cambria Math" pitchFamily="18" charset="0"/>
            </a:rPr>
            <a:t>import</a:t>
          </a:r>
          <a:endParaRPr lang="zh-CN" altLang="en-US" sz="1200" b="1" kern="1200" dirty="0">
            <a:solidFill>
              <a:schemeClr val="bg2">
                <a:lumMod val="25000"/>
              </a:schemeClr>
            </a:solidFill>
            <a:latin typeface="Cambria Math" pitchFamily="18" charset="0"/>
            <a:ea typeface="微软雅黑" pitchFamily="34" charset="-122"/>
          </a:endParaRPr>
        </a:p>
      </dsp:txBody>
      <dsp:txXfrm rot="4632111">
        <a:off x="849569" y="1157561"/>
        <a:ext cx="1030569" cy="517085"/>
      </dsp:txXfrm>
    </dsp:sp>
    <dsp:sp modelId="{A3EC7757-A759-4CB2-BF2D-BBD826699B6E}">
      <dsp:nvSpPr>
        <dsp:cNvPr id="0" name=""/>
        <dsp:cNvSpPr/>
      </dsp:nvSpPr>
      <dsp:spPr>
        <a:xfrm>
          <a:off x="936107" y="1944212"/>
          <a:ext cx="1329513" cy="1215586"/>
        </a:xfrm>
        <a:prstGeom prst="ellipse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b="1" kern="1200" dirty="0" smtClean="0">
              <a:latin typeface="Cambria Math" pitchFamily="18" charset="0"/>
              <a:ea typeface="Cambria Math" pitchFamily="18" charset="0"/>
            </a:rPr>
            <a:t>Search engine</a:t>
          </a:r>
          <a:endParaRPr lang="zh-CN" altLang="en-US" sz="1400" b="1" kern="1200" dirty="0">
            <a:latin typeface="Cambria Math" pitchFamily="18" charset="0"/>
            <a:ea typeface="微软雅黑" pitchFamily="34" charset="-122"/>
          </a:endParaRPr>
        </a:p>
      </dsp:txBody>
      <dsp:txXfrm>
        <a:off x="936107" y="1944212"/>
        <a:ext cx="1329513" cy="1215586"/>
      </dsp:txXfrm>
    </dsp:sp>
    <dsp:sp modelId="{BA4CBC86-9EFC-4B86-9E4E-50A5C31C08AF}">
      <dsp:nvSpPr>
        <dsp:cNvPr id="0" name=""/>
        <dsp:cNvSpPr/>
      </dsp:nvSpPr>
      <dsp:spPr>
        <a:xfrm rot="20263766">
          <a:off x="2204167" y="1753806"/>
          <a:ext cx="864555" cy="5170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i="0" kern="1200" dirty="0" smtClean="0">
              <a:solidFill>
                <a:schemeClr val="bg2">
                  <a:lumMod val="25000"/>
                </a:schemeClr>
              </a:solidFill>
              <a:latin typeface="Cambria Math" pitchFamily="18" charset="0"/>
              <a:ea typeface="Cambria Math" pitchFamily="18" charset="0"/>
            </a:rPr>
            <a:t>distribute</a:t>
          </a:r>
          <a:endParaRPr lang="zh-CN" altLang="en-US" sz="1200" b="1" kern="1200" dirty="0">
            <a:solidFill>
              <a:schemeClr val="bg2">
                <a:lumMod val="25000"/>
              </a:schemeClr>
            </a:solidFill>
            <a:latin typeface="Cambria Math" pitchFamily="18" charset="0"/>
            <a:ea typeface="微软雅黑" pitchFamily="34" charset="-122"/>
          </a:endParaRPr>
        </a:p>
      </dsp:txBody>
      <dsp:txXfrm rot="20263766">
        <a:off x="2204167" y="1753806"/>
        <a:ext cx="864555" cy="517085"/>
      </dsp:txXfrm>
    </dsp:sp>
    <dsp:sp modelId="{2CF7A231-CA2B-4457-AF55-E0DCE39BC588}">
      <dsp:nvSpPr>
        <dsp:cNvPr id="0" name=""/>
        <dsp:cNvSpPr/>
      </dsp:nvSpPr>
      <dsp:spPr>
        <a:xfrm>
          <a:off x="3002822" y="288027"/>
          <a:ext cx="2713616" cy="22310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b="1" kern="1200" dirty="0" smtClean="0">
              <a:latin typeface="Cambria Math" pitchFamily="18" charset="0"/>
              <a:ea typeface="微软雅黑" pitchFamily="34" charset="-122"/>
            </a:rPr>
            <a:t>Downstream content</a:t>
          </a:r>
          <a:endParaRPr lang="zh-CN" altLang="en-US" sz="1600" b="1" kern="1200" dirty="0">
            <a:latin typeface="Cambria Math" pitchFamily="18" charset="0"/>
            <a:ea typeface="微软雅黑" pitchFamily="34" charset="-122"/>
          </a:endParaRPr>
        </a:p>
      </dsp:txBody>
      <dsp:txXfrm>
        <a:off x="3002822" y="288027"/>
        <a:ext cx="2713616" cy="2231080"/>
      </dsp:txXfrm>
    </dsp:sp>
    <dsp:sp modelId="{3CE33D75-F6CC-4E81-A73B-39656FF2E65F}">
      <dsp:nvSpPr>
        <dsp:cNvPr id="0" name=""/>
        <dsp:cNvSpPr/>
      </dsp:nvSpPr>
      <dsp:spPr>
        <a:xfrm rot="11761712">
          <a:off x="1957425" y="607827"/>
          <a:ext cx="1064585" cy="5170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b="1" kern="1200" dirty="0" smtClean="0">
              <a:solidFill>
                <a:schemeClr val="bg2">
                  <a:lumMod val="25000"/>
                </a:schemeClr>
              </a:solidFill>
              <a:latin typeface="Cambria Math" pitchFamily="18" charset="0"/>
              <a:ea typeface="Cambria Math" pitchFamily="18" charset="0"/>
            </a:rPr>
            <a:t>Backflow</a:t>
          </a:r>
          <a:endParaRPr lang="zh-CN" altLang="en-US" sz="1200" b="1" kern="1200" dirty="0">
            <a:solidFill>
              <a:schemeClr val="bg2">
                <a:lumMod val="25000"/>
              </a:schemeClr>
            </a:solidFill>
            <a:latin typeface="Cambria Math" pitchFamily="18" charset="0"/>
            <a:ea typeface="微软雅黑" pitchFamily="34" charset="-122"/>
          </a:endParaRPr>
        </a:p>
      </dsp:txBody>
      <dsp:txXfrm rot="11761712">
        <a:off x="1957425" y="607827"/>
        <a:ext cx="1064585" cy="517085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9F84388-901B-47C0-B1A5-D70DE92E0CCC}">
      <dsp:nvSpPr>
        <dsp:cNvPr id="0" name=""/>
        <dsp:cNvSpPr/>
      </dsp:nvSpPr>
      <dsp:spPr>
        <a:xfrm>
          <a:off x="2022984" y="948406"/>
          <a:ext cx="3442863" cy="320916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400" kern="1200" dirty="0" smtClean="0">
              <a:solidFill>
                <a:srgbClr val="FFCC66"/>
              </a:solidFill>
              <a:latin typeface="Cambria Math" pitchFamily="18" charset="0"/>
              <a:ea typeface="Cambria Math" pitchFamily="18" charset="0"/>
            </a:rPr>
            <a:t>Business product</a:t>
          </a:r>
          <a:endParaRPr lang="zh-CN" altLang="en-US" sz="2400" kern="1200" dirty="0">
            <a:solidFill>
              <a:srgbClr val="FFCC66"/>
            </a:solidFill>
            <a:latin typeface="Cambria Math" pitchFamily="18" charset="0"/>
            <a:ea typeface="微软雅黑" pitchFamily="34" charset="-122"/>
          </a:endParaRPr>
        </a:p>
      </dsp:txBody>
      <dsp:txXfrm>
        <a:off x="2022984" y="948406"/>
        <a:ext cx="3442863" cy="3209161"/>
      </dsp:txXfrm>
    </dsp:sp>
    <dsp:sp modelId="{C18961DE-13DE-45D2-85F6-14F0C1CFABF8}">
      <dsp:nvSpPr>
        <dsp:cNvPr id="0" name=""/>
        <dsp:cNvSpPr/>
      </dsp:nvSpPr>
      <dsp:spPr>
        <a:xfrm>
          <a:off x="3080943" y="72006"/>
          <a:ext cx="1326944" cy="1326944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kern="1200" dirty="0" smtClean="0">
              <a:latin typeface="Cambria Math" pitchFamily="18" charset="0"/>
              <a:ea typeface="Cambria Math" pitchFamily="18" charset="0"/>
            </a:rPr>
            <a:t>Ads</a:t>
          </a:r>
        </a:p>
      </dsp:txBody>
      <dsp:txXfrm>
        <a:off x="3080943" y="72006"/>
        <a:ext cx="1326944" cy="1326944"/>
      </dsp:txXfrm>
    </dsp:sp>
    <dsp:sp modelId="{353AF7DB-6F2B-4884-B378-720369E8F3EA}">
      <dsp:nvSpPr>
        <dsp:cNvPr id="0" name=""/>
        <dsp:cNvSpPr/>
      </dsp:nvSpPr>
      <dsp:spPr>
        <a:xfrm>
          <a:off x="4576225" y="2752816"/>
          <a:ext cx="1326944" cy="1326944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kern="1200" dirty="0" smtClean="0">
              <a:solidFill>
                <a:srgbClr val="C00000"/>
              </a:solidFill>
              <a:latin typeface="Cambria Math" pitchFamily="18" charset="0"/>
              <a:ea typeface="Cambria Math" pitchFamily="18" charset="0"/>
            </a:rPr>
            <a:t>Import PV</a:t>
          </a:r>
        </a:p>
      </dsp:txBody>
      <dsp:txXfrm>
        <a:off x="4576225" y="2752816"/>
        <a:ext cx="1326944" cy="1326944"/>
      </dsp:txXfrm>
    </dsp:sp>
    <dsp:sp modelId="{319A99D6-B213-46A1-BDE2-850D151E6A3B}">
      <dsp:nvSpPr>
        <dsp:cNvPr id="0" name=""/>
        <dsp:cNvSpPr/>
      </dsp:nvSpPr>
      <dsp:spPr>
        <a:xfrm>
          <a:off x="1585662" y="2752816"/>
          <a:ext cx="1326944" cy="1326944"/>
        </a:xfrm>
        <a:prstGeom prst="ellipse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kern="1200" dirty="0" smtClean="0">
              <a:latin typeface="Cambria Math" pitchFamily="18" charset="0"/>
              <a:ea typeface="Cambria Math" pitchFamily="18" charset="0"/>
            </a:rPr>
            <a:t>Deal</a:t>
          </a:r>
        </a:p>
      </dsp:txBody>
      <dsp:txXfrm>
        <a:off x="1585662" y="2752816"/>
        <a:ext cx="1326944" cy="132694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895CF31-E6B8-4855-B016-81AC836F6E53}">
      <dsp:nvSpPr>
        <dsp:cNvPr id="0" name=""/>
        <dsp:cNvSpPr/>
      </dsp:nvSpPr>
      <dsp:spPr>
        <a:xfrm>
          <a:off x="266521" y="72002"/>
          <a:ext cx="1725286" cy="8070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dirty="0" smtClean="0">
              <a:latin typeface="Cambria Math" pitchFamily="18" charset="0"/>
              <a:ea typeface="Cambria Math" pitchFamily="18" charset="0"/>
            </a:rPr>
            <a:t>The upstream 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dirty="0" smtClean="0">
              <a:latin typeface="Cambria Math" pitchFamily="18" charset="0"/>
              <a:ea typeface="Cambria Math" pitchFamily="18" charset="0"/>
            </a:rPr>
            <a:t>channel</a:t>
          </a:r>
          <a:endParaRPr lang="zh-CN" altLang="en-US" sz="1400" b="1" kern="1200" dirty="0">
            <a:latin typeface="Cambria Math" pitchFamily="18" charset="0"/>
            <a:ea typeface="微软雅黑" pitchFamily="34" charset="-122"/>
          </a:endParaRPr>
        </a:p>
      </dsp:txBody>
      <dsp:txXfrm>
        <a:off x="266521" y="72002"/>
        <a:ext cx="1725286" cy="807005"/>
      </dsp:txXfrm>
    </dsp:sp>
    <dsp:sp modelId="{C3BA4490-E469-492E-92B9-CA061F6ED09C}">
      <dsp:nvSpPr>
        <dsp:cNvPr id="0" name=""/>
        <dsp:cNvSpPr/>
      </dsp:nvSpPr>
      <dsp:spPr>
        <a:xfrm rot="4632111">
          <a:off x="849569" y="1157561"/>
          <a:ext cx="1030569" cy="5170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b="1" kern="1200" dirty="0" smtClean="0">
              <a:solidFill>
                <a:schemeClr val="bg2">
                  <a:lumMod val="25000"/>
                </a:schemeClr>
              </a:solidFill>
              <a:latin typeface="Cambria Math" pitchFamily="18" charset="0"/>
              <a:ea typeface="Cambria Math" pitchFamily="18" charset="0"/>
            </a:rPr>
            <a:t>import</a:t>
          </a:r>
          <a:endParaRPr lang="zh-CN" altLang="en-US" sz="1200" b="1" kern="1200" dirty="0">
            <a:solidFill>
              <a:schemeClr val="bg2">
                <a:lumMod val="25000"/>
              </a:schemeClr>
            </a:solidFill>
            <a:latin typeface="Cambria Math" pitchFamily="18" charset="0"/>
            <a:ea typeface="微软雅黑" pitchFamily="34" charset="-122"/>
          </a:endParaRPr>
        </a:p>
      </dsp:txBody>
      <dsp:txXfrm rot="4632111">
        <a:off x="849569" y="1157561"/>
        <a:ext cx="1030569" cy="517085"/>
      </dsp:txXfrm>
    </dsp:sp>
    <dsp:sp modelId="{A3EC7757-A759-4CB2-BF2D-BBD826699B6E}">
      <dsp:nvSpPr>
        <dsp:cNvPr id="0" name=""/>
        <dsp:cNvSpPr/>
      </dsp:nvSpPr>
      <dsp:spPr>
        <a:xfrm>
          <a:off x="936107" y="1944212"/>
          <a:ext cx="1329513" cy="1215586"/>
        </a:xfrm>
        <a:prstGeom prst="ellipse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b="1" kern="1200" dirty="0" smtClean="0">
              <a:latin typeface="Cambria Math" pitchFamily="18" charset="0"/>
              <a:ea typeface="Cambria Math" pitchFamily="18" charset="0"/>
            </a:rPr>
            <a:t>Search engine</a:t>
          </a:r>
          <a:endParaRPr lang="zh-CN" altLang="en-US" sz="1400" b="1" kern="1200" dirty="0">
            <a:latin typeface="Cambria Math" pitchFamily="18" charset="0"/>
            <a:ea typeface="微软雅黑" pitchFamily="34" charset="-122"/>
          </a:endParaRPr>
        </a:p>
      </dsp:txBody>
      <dsp:txXfrm>
        <a:off x="936107" y="1944212"/>
        <a:ext cx="1329513" cy="1215586"/>
      </dsp:txXfrm>
    </dsp:sp>
    <dsp:sp modelId="{BA4CBC86-9EFC-4B86-9E4E-50A5C31C08AF}">
      <dsp:nvSpPr>
        <dsp:cNvPr id="0" name=""/>
        <dsp:cNvSpPr/>
      </dsp:nvSpPr>
      <dsp:spPr>
        <a:xfrm rot="20263766">
          <a:off x="2204167" y="1753806"/>
          <a:ext cx="864555" cy="5170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i="0" kern="1200" dirty="0" smtClean="0">
              <a:solidFill>
                <a:schemeClr val="bg2">
                  <a:lumMod val="25000"/>
                </a:schemeClr>
              </a:solidFill>
              <a:latin typeface="Cambria Math" pitchFamily="18" charset="0"/>
              <a:ea typeface="Cambria Math" pitchFamily="18" charset="0"/>
            </a:rPr>
            <a:t>distribute</a:t>
          </a:r>
          <a:endParaRPr lang="zh-CN" altLang="en-US" sz="1200" b="1" kern="1200" dirty="0">
            <a:solidFill>
              <a:schemeClr val="bg2">
                <a:lumMod val="25000"/>
              </a:schemeClr>
            </a:solidFill>
            <a:latin typeface="Cambria Math" pitchFamily="18" charset="0"/>
            <a:ea typeface="微软雅黑" pitchFamily="34" charset="-122"/>
          </a:endParaRPr>
        </a:p>
      </dsp:txBody>
      <dsp:txXfrm rot="20263766">
        <a:off x="2204167" y="1753806"/>
        <a:ext cx="864555" cy="517085"/>
      </dsp:txXfrm>
    </dsp:sp>
    <dsp:sp modelId="{2CF7A231-CA2B-4457-AF55-E0DCE39BC588}">
      <dsp:nvSpPr>
        <dsp:cNvPr id="0" name=""/>
        <dsp:cNvSpPr/>
      </dsp:nvSpPr>
      <dsp:spPr>
        <a:xfrm>
          <a:off x="3002822" y="288027"/>
          <a:ext cx="2713616" cy="22310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b="1" kern="1200" dirty="0" smtClean="0">
              <a:latin typeface="Cambria Math" pitchFamily="18" charset="0"/>
              <a:ea typeface="微软雅黑" pitchFamily="34" charset="-122"/>
            </a:rPr>
            <a:t>Downstream content</a:t>
          </a:r>
          <a:endParaRPr lang="zh-CN" altLang="en-US" sz="1600" b="1" kern="1200" dirty="0">
            <a:latin typeface="Cambria Math" pitchFamily="18" charset="0"/>
            <a:ea typeface="微软雅黑" pitchFamily="34" charset="-122"/>
          </a:endParaRPr>
        </a:p>
      </dsp:txBody>
      <dsp:txXfrm>
        <a:off x="3002822" y="288027"/>
        <a:ext cx="2713616" cy="2231080"/>
      </dsp:txXfrm>
    </dsp:sp>
    <dsp:sp modelId="{3CE33D75-F6CC-4E81-A73B-39656FF2E65F}">
      <dsp:nvSpPr>
        <dsp:cNvPr id="0" name=""/>
        <dsp:cNvSpPr/>
      </dsp:nvSpPr>
      <dsp:spPr>
        <a:xfrm rot="11761712">
          <a:off x="1957425" y="607827"/>
          <a:ext cx="1064585" cy="5170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b="1" kern="1200" dirty="0" smtClean="0">
              <a:solidFill>
                <a:schemeClr val="bg2">
                  <a:lumMod val="25000"/>
                </a:schemeClr>
              </a:solidFill>
              <a:latin typeface="Cambria Math" pitchFamily="18" charset="0"/>
              <a:ea typeface="Cambria Math" pitchFamily="18" charset="0"/>
            </a:rPr>
            <a:t>Backflow</a:t>
          </a:r>
          <a:endParaRPr lang="zh-CN" altLang="en-US" sz="1200" b="1" kern="1200" dirty="0">
            <a:solidFill>
              <a:schemeClr val="bg2">
                <a:lumMod val="25000"/>
              </a:schemeClr>
            </a:solidFill>
            <a:latin typeface="Cambria Math" pitchFamily="18" charset="0"/>
            <a:ea typeface="微软雅黑" pitchFamily="34" charset="-122"/>
          </a:endParaRPr>
        </a:p>
      </dsp:txBody>
      <dsp:txXfrm rot="11761712">
        <a:off x="1957425" y="607827"/>
        <a:ext cx="1064585" cy="51708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D7E51CC-0F19-48B3-9558-3BA534406F24}">
      <dsp:nvSpPr>
        <dsp:cNvPr id="0" name=""/>
        <dsp:cNvSpPr/>
      </dsp:nvSpPr>
      <dsp:spPr>
        <a:xfrm rot="10800000">
          <a:off x="0" y="0"/>
          <a:ext cx="2762180" cy="1066710"/>
        </a:xfrm>
        <a:prstGeom prst="trapezoid">
          <a:avLst>
            <a:gd name="adj" fmla="val 41852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CN" sz="1200" b="1" kern="1200" dirty="0" smtClean="0">
            <a:solidFill>
              <a:srgbClr val="FFFF00"/>
            </a:solidFill>
            <a:latin typeface="Cambria Math" pitchFamily="18" charset="0"/>
            <a:ea typeface="Cambria Math" pitchFamily="18" charset="0"/>
          </a:endParaRPr>
        </a:p>
        <a:p>
          <a:pPr lvl="0" algn="ctr" defTabSz="53340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b="1" kern="1200" dirty="0" smtClean="0">
              <a:solidFill>
                <a:srgbClr val="FFFF00"/>
              </a:solidFill>
              <a:latin typeface="Cambria Math" pitchFamily="18" charset="0"/>
              <a:ea typeface="Cambria Math" pitchFamily="18" charset="0"/>
            </a:rPr>
            <a:t>Tier 1</a:t>
          </a:r>
          <a:r>
            <a:rPr lang="zh-CN" altLang="en-US" sz="1200" b="1" kern="1200" dirty="0" smtClean="0">
              <a:solidFill>
                <a:srgbClr val="FFFF00"/>
              </a:solidFill>
              <a:latin typeface="Cambria Math" pitchFamily="18" charset="0"/>
              <a:ea typeface="微软雅黑" pitchFamily="34" charset="-122"/>
            </a:rPr>
            <a:t>：</a:t>
          </a:r>
          <a:r>
            <a:rPr lang="en-US" altLang="zh-CN" sz="1200" b="1" kern="1200" dirty="0" smtClean="0">
              <a:solidFill>
                <a:srgbClr val="FFFF00"/>
              </a:solidFill>
              <a:latin typeface="Cambria Math" pitchFamily="18" charset="0"/>
              <a:ea typeface="Cambria Math" pitchFamily="18" charset="0"/>
            </a:rPr>
            <a:t>first </a:t>
          </a:r>
          <a:r>
            <a:rPr lang="en-US" altLang="zh-CN" sz="1200" b="1" kern="1200" dirty="0" smtClean="0">
              <a:solidFill>
                <a:srgbClr val="FFFF00"/>
              </a:solidFill>
              <a:latin typeface="Cambria Math" pitchFamily="18" charset="0"/>
              <a:ea typeface="Cambria Math" pitchFamily="18" charset="0"/>
            </a:rPr>
            <a:t>pass</a:t>
          </a:r>
        </a:p>
        <a:p>
          <a:pPr lvl="0" algn="ctr" defTabSz="53340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endParaRPr lang="en-US" altLang="zh-CN" sz="1200" b="1" kern="1200" dirty="0" smtClean="0">
            <a:solidFill>
              <a:srgbClr val="FFFF00"/>
            </a:solidFill>
            <a:latin typeface="Cambria Math" pitchFamily="18" charset="0"/>
            <a:ea typeface="Cambria Math" pitchFamily="18" charset="0"/>
          </a:endParaRPr>
        </a:p>
        <a:p>
          <a:pPr lvl="0" algn="ctr" defTabSz="53340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100" b="1" kern="1200" dirty="0" smtClean="0">
              <a:solidFill>
                <a:schemeClr val="bg1"/>
              </a:solidFill>
              <a:latin typeface="Cambria Math" pitchFamily="18" charset="0"/>
              <a:ea typeface="Cambria Math" pitchFamily="18" charset="0"/>
            </a:rPr>
            <a:t>TV/news paper/radio</a:t>
          </a:r>
        </a:p>
        <a:p>
          <a:pPr lvl="0" algn="ctr" defTabSz="53340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100" b="1" kern="1200" dirty="0" smtClean="0">
              <a:solidFill>
                <a:schemeClr val="bg1"/>
              </a:solidFill>
              <a:latin typeface="Cambria Math" pitchFamily="18" charset="0"/>
              <a:ea typeface="Cambria Math" pitchFamily="18" charset="0"/>
            </a:rPr>
            <a:t>video/portal</a:t>
          </a:r>
        </a:p>
        <a:p>
          <a:pPr lvl="0" algn="ctr" defTabSz="53340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100" b="1" kern="1200" dirty="0" smtClean="0">
              <a:solidFill>
                <a:schemeClr val="bg1"/>
              </a:solidFill>
              <a:latin typeface="Cambria Math" pitchFamily="18" charset="0"/>
              <a:ea typeface="Cambria Math" pitchFamily="18" charset="0"/>
            </a:rPr>
            <a:t>SNS/UGC//websites</a:t>
          </a:r>
        </a:p>
        <a:p>
          <a:pPr lvl="0" algn="ctr" defTabSz="53340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endParaRPr lang="en-US" altLang="zh-CN" sz="1200" b="1" kern="1200" dirty="0" smtClean="0">
            <a:solidFill>
              <a:schemeClr val="bg1"/>
            </a:solidFill>
            <a:latin typeface="Cambria Math" pitchFamily="18" charset="0"/>
            <a:ea typeface="Cambria Math" pitchFamily="18" charset="0"/>
          </a:endParaRPr>
        </a:p>
      </dsp:txBody>
      <dsp:txXfrm>
        <a:off x="483381" y="0"/>
        <a:ext cx="1795417" cy="1066710"/>
      </dsp:txXfrm>
    </dsp:sp>
    <dsp:sp modelId="{C54B1468-21F9-4E3C-9F52-C83DE41EE0F6}">
      <dsp:nvSpPr>
        <dsp:cNvPr id="0" name=""/>
        <dsp:cNvSpPr/>
      </dsp:nvSpPr>
      <dsp:spPr>
        <a:xfrm rot="10800000">
          <a:off x="432047" y="1066710"/>
          <a:ext cx="1898086" cy="1005809"/>
        </a:xfrm>
        <a:prstGeom prst="trapezoid">
          <a:avLst>
            <a:gd name="adj" fmla="val 41852"/>
          </a:avLst>
        </a:prstGeom>
        <a:solidFill>
          <a:schemeClr val="accent1">
            <a:shade val="80000"/>
            <a:hueOff val="153123"/>
            <a:satOff val="-2196"/>
            <a:lumOff val="128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b="1" kern="1200" dirty="0" smtClean="0">
              <a:solidFill>
                <a:srgbClr val="FFFF00"/>
              </a:solidFill>
              <a:latin typeface="Cambria Math" pitchFamily="18" charset="0"/>
              <a:ea typeface="Cambria Math" pitchFamily="18" charset="0"/>
            </a:rPr>
            <a:t>Tier 2</a:t>
          </a:r>
          <a:r>
            <a:rPr lang="zh-CN" altLang="en-US" sz="1200" b="1" kern="1200" dirty="0" smtClean="0">
              <a:solidFill>
                <a:srgbClr val="FFFF00"/>
              </a:solidFill>
              <a:latin typeface="Cambria Math" pitchFamily="18" charset="0"/>
              <a:ea typeface="微软雅黑" pitchFamily="34" charset="-122"/>
            </a:rPr>
            <a:t>：</a:t>
          </a:r>
          <a:r>
            <a:rPr lang="en-US" altLang="zh-CN" sz="1200" b="1" kern="1200" dirty="0" smtClean="0">
              <a:solidFill>
                <a:srgbClr val="FFFF00"/>
              </a:solidFill>
              <a:latin typeface="Cambria Math" pitchFamily="18" charset="0"/>
              <a:ea typeface="Cambria Math" pitchFamily="18" charset="0"/>
            </a:rPr>
            <a:t>second pass</a:t>
          </a:r>
        </a:p>
        <a:p>
          <a:pPr lvl="0" algn="ctr" defTabSz="53340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endParaRPr lang="en-US" altLang="zh-CN" sz="1200" b="1" kern="1200" dirty="0" smtClean="0">
            <a:solidFill>
              <a:srgbClr val="FFFF00"/>
            </a:solidFill>
            <a:latin typeface="Cambria Math" pitchFamily="18" charset="0"/>
            <a:ea typeface="Cambria Math" pitchFamily="18" charset="0"/>
          </a:endParaRPr>
        </a:p>
        <a:p>
          <a:pPr lvl="0" algn="ctr" defTabSz="53340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100" b="1" kern="1200" dirty="0" smtClean="0">
              <a:solidFill>
                <a:schemeClr val="bg1"/>
              </a:solidFill>
              <a:latin typeface="Cambria Math" pitchFamily="18" charset="0"/>
              <a:ea typeface="Cambria Math" pitchFamily="18" charset="0"/>
            </a:rPr>
            <a:t>Web navigation</a:t>
          </a:r>
        </a:p>
        <a:p>
          <a:pPr lvl="0" algn="ctr" defTabSz="53340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100" b="1" kern="1200" dirty="0" smtClean="0">
              <a:solidFill>
                <a:schemeClr val="bg1"/>
              </a:solidFill>
              <a:latin typeface="Cambria Math" pitchFamily="18" charset="0"/>
              <a:ea typeface="Cambria Math" pitchFamily="18" charset="0"/>
            </a:rPr>
            <a:t>search/vertical search</a:t>
          </a:r>
          <a:endParaRPr lang="en-US" altLang="zh-CN" sz="1200" b="1" kern="1200" dirty="0" smtClean="0">
            <a:solidFill>
              <a:schemeClr val="bg1"/>
            </a:solidFill>
            <a:latin typeface="Cambria Math" pitchFamily="18" charset="0"/>
            <a:ea typeface="Cambria Math" pitchFamily="18" charset="0"/>
          </a:endParaRPr>
        </a:p>
      </dsp:txBody>
      <dsp:txXfrm>
        <a:off x="764212" y="1066710"/>
        <a:ext cx="1233756" cy="1005809"/>
      </dsp:txXfrm>
    </dsp:sp>
    <dsp:sp modelId="{2967C0DD-56C3-4E06-B0A6-8CD4AC5EF2AF}">
      <dsp:nvSpPr>
        <dsp:cNvPr id="0" name=""/>
        <dsp:cNvSpPr/>
      </dsp:nvSpPr>
      <dsp:spPr>
        <a:xfrm rot="10800000">
          <a:off x="864028" y="2060673"/>
          <a:ext cx="1058390" cy="1227409"/>
        </a:xfrm>
        <a:prstGeom prst="trapezoid">
          <a:avLst>
            <a:gd name="adj" fmla="val 48536"/>
          </a:avLst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b="1" kern="1200" dirty="0" smtClean="0">
              <a:solidFill>
                <a:srgbClr val="FFFF00"/>
              </a:solidFill>
              <a:latin typeface="Cambria Math" pitchFamily="18" charset="0"/>
              <a:ea typeface="Cambria Math" pitchFamily="18" charset="0"/>
            </a:rPr>
            <a:t>Tier 3</a:t>
          </a:r>
          <a:r>
            <a:rPr lang="zh-CN" altLang="en-US" sz="1200" b="1" kern="1200" dirty="0" smtClean="0">
              <a:solidFill>
                <a:srgbClr val="FFFF00"/>
              </a:solidFill>
              <a:latin typeface="Cambria Math" pitchFamily="18" charset="0"/>
              <a:ea typeface="微软雅黑" pitchFamily="34" charset="-122"/>
            </a:rPr>
            <a:t>：</a:t>
          </a:r>
          <a:r>
            <a:rPr lang="en-US" altLang="zh-CN" sz="1200" b="1" kern="1200" dirty="0" smtClean="0">
              <a:solidFill>
                <a:srgbClr val="FFFF00"/>
              </a:solidFill>
              <a:latin typeface="Cambria Math" pitchFamily="18" charset="0"/>
              <a:ea typeface="Cambria Math" pitchFamily="18" charset="0"/>
            </a:rPr>
            <a:t> </a:t>
          </a:r>
        </a:p>
        <a:p>
          <a:pPr lvl="0" algn="ctr" defTabSz="53340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b="1" kern="1200" dirty="0" smtClean="0">
              <a:solidFill>
                <a:srgbClr val="FFFF00"/>
              </a:solidFill>
              <a:latin typeface="Cambria Math" pitchFamily="18" charset="0"/>
              <a:ea typeface="Cambria Math" pitchFamily="18" charset="0"/>
            </a:rPr>
            <a:t>smash</a:t>
          </a:r>
        </a:p>
        <a:p>
          <a:pPr lvl="0" algn="ctr" defTabSz="53340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endParaRPr lang="en-US" altLang="zh-CN" sz="1200" b="1" kern="1200" dirty="0" smtClean="0">
            <a:solidFill>
              <a:srgbClr val="FFFF00"/>
            </a:solidFill>
            <a:latin typeface="Cambria Math" pitchFamily="18" charset="0"/>
            <a:ea typeface="Cambria Math" pitchFamily="18" charset="0"/>
          </a:endParaRPr>
        </a:p>
        <a:p>
          <a:pPr lvl="0" algn="ctr" defTabSz="53340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100" b="1" kern="1200" dirty="0" smtClean="0">
              <a:solidFill>
                <a:schemeClr val="bg1"/>
              </a:solidFill>
              <a:latin typeface="Cambria Math" pitchFamily="18" charset="0"/>
              <a:ea typeface="Cambria Math" pitchFamily="18" charset="0"/>
            </a:rPr>
            <a:t>deal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CN" sz="1200" b="1" kern="1200" dirty="0" smtClean="0">
            <a:solidFill>
              <a:schemeClr val="bg1"/>
            </a:solidFill>
            <a:latin typeface="Cambria Math" pitchFamily="18" charset="0"/>
            <a:ea typeface="Cambria Math" pitchFamily="18" charset="0"/>
          </a:endParaRPr>
        </a:p>
      </dsp:txBody>
      <dsp:txXfrm>
        <a:off x="864028" y="2060673"/>
        <a:ext cx="1058390" cy="122740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F2406E3-60FE-4500-A269-75A52BDF3B21}">
      <dsp:nvSpPr>
        <dsp:cNvPr id="0" name=""/>
        <dsp:cNvSpPr/>
      </dsp:nvSpPr>
      <dsp:spPr>
        <a:xfrm>
          <a:off x="616173" y="0"/>
          <a:ext cx="1035149" cy="1506473"/>
        </a:xfrm>
        <a:prstGeom prst="trapezoid">
          <a:avLst>
            <a:gd name="adj" fmla="val 5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CN" sz="1050" b="1" kern="1200" dirty="0" smtClean="0">
            <a:solidFill>
              <a:schemeClr val="bg1"/>
            </a:solidFill>
            <a:latin typeface="Cambria Math" pitchFamily="18" charset="0"/>
            <a:ea typeface="Cambria Math" pitchFamily="18" charset="0"/>
          </a:endParaRP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CN" sz="1050" b="1" kern="1200" dirty="0" smtClean="0">
            <a:solidFill>
              <a:schemeClr val="bg1"/>
            </a:solidFill>
            <a:latin typeface="Cambria Math" pitchFamily="18" charset="0"/>
            <a:ea typeface="Cambria Math" pitchFamily="18" charset="0"/>
          </a:endParaRP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050" b="1" kern="1200" dirty="0" smtClean="0">
              <a:solidFill>
                <a:schemeClr val="bg1"/>
              </a:solidFill>
              <a:latin typeface="Cambria Math" pitchFamily="18" charset="0"/>
              <a:ea typeface="Cambria Math" pitchFamily="18" charset="0"/>
            </a:rPr>
            <a:t>branding</a:t>
          </a:r>
        </a:p>
      </dsp:txBody>
      <dsp:txXfrm>
        <a:off x="616173" y="0"/>
        <a:ext cx="1035149" cy="1506473"/>
      </dsp:txXfrm>
    </dsp:sp>
    <dsp:sp modelId="{D4DDCB87-4DB7-413D-9A2B-7E8C9D9D3EA2}">
      <dsp:nvSpPr>
        <dsp:cNvPr id="0" name=""/>
        <dsp:cNvSpPr/>
      </dsp:nvSpPr>
      <dsp:spPr>
        <a:xfrm>
          <a:off x="271177" y="1506473"/>
          <a:ext cx="1725141" cy="1004157"/>
        </a:xfrm>
        <a:prstGeom prst="trapezoid">
          <a:avLst>
            <a:gd name="adj" fmla="val 34357"/>
          </a:avLst>
        </a:prstGeom>
        <a:solidFill>
          <a:schemeClr val="accent1">
            <a:shade val="80000"/>
            <a:hueOff val="153123"/>
            <a:satOff val="-2196"/>
            <a:lumOff val="128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050" b="1" kern="1200" dirty="0" smtClean="0">
              <a:solidFill>
                <a:schemeClr val="bg1"/>
              </a:solidFill>
              <a:latin typeface="Cambria Math" pitchFamily="18" charset="0"/>
              <a:ea typeface="Cambria Math" pitchFamily="18" charset="0"/>
            </a:rPr>
            <a:t>branding+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050" b="1" kern="1200" dirty="0" smtClean="0">
              <a:solidFill>
                <a:schemeClr val="bg1"/>
              </a:solidFill>
              <a:latin typeface="Cambria Math" pitchFamily="18" charset="0"/>
              <a:ea typeface="Cambria Math" pitchFamily="18" charset="0"/>
            </a:rPr>
            <a:t>effect</a:t>
          </a:r>
        </a:p>
      </dsp:txBody>
      <dsp:txXfrm>
        <a:off x="573077" y="1506473"/>
        <a:ext cx="1121341" cy="1004157"/>
      </dsp:txXfrm>
    </dsp:sp>
    <dsp:sp modelId="{E0121007-83F5-4D05-A19F-5A47DAB444D4}">
      <dsp:nvSpPr>
        <dsp:cNvPr id="0" name=""/>
        <dsp:cNvSpPr/>
      </dsp:nvSpPr>
      <dsp:spPr>
        <a:xfrm>
          <a:off x="0" y="2510630"/>
          <a:ext cx="2267497" cy="789300"/>
        </a:xfrm>
        <a:prstGeom prst="trapezoid">
          <a:avLst>
            <a:gd name="adj" fmla="val 34357"/>
          </a:avLst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050" b="1" kern="1200" dirty="0" smtClean="0">
              <a:solidFill>
                <a:schemeClr val="bg1"/>
              </a:solidFill>
              <a:latin typeface="Cambria Math" pitchFamily="18" charset="0"/>
              <a:ea typeface="Cambria Math" pitchFamily="18" charset="0"/>
            </a:rPr>
            <a:t>effect</a:t>
          </a:r>
          <a:endParaRPr lang="zh-CN" altLang="en-US" sz="1050" b="1" kern="1200" dirty="0">
            <a:solidFill>
              <a:schemeClr val="bg1"/>
            </a:solidFill>
            <a:latin typeface="Cambria Math" pitchFamily="18" charset="0"/>
            <a:ea typeface="微软雅黑" pitchFamily="34" charset="-122"/>
          </a:endParaRPr>
        </a:p>
      </dsp:txBody>
      <dsp:txXfrm>
        <a:off x="396811" y="2510630"/>
        <a:ext cx="1473873" cy="78930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D7E51CC-0F19-48B3-9558-3BA534406F24}">
      <dsp:nvSpPr>
        <dsp:cNvPr id="0" name=""/>
        <dsp:cNvSpPr/>
      </dsp:nvSpPr>
      <dsp:spPr>
        <a:xfrm rot="10800000">
          <a:off x="0" y="0"/>
          <a:ext cx="2762180" cy="1066710"/>
        </a:xfrm>
        <a:prstGeom prst="trapezoid">
          <a:avLst>
            <a:gd name="adj" fmla="val 41852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CN" sz="1200" b="1" kern="1200" dirty="0" smtClean="0">
            <a:solidFill>
              <a:srgbClr val="FFFF00"/>
            </a:solidFill>
            <a:latin typeface="Cambria Math" pitchFamily="18" charset="0"/>
            <a:ea typeface="Cambria Math" pitchFamily="18" charset="0"/>
          </a:endParaRPr>
        </a:p>
        <a:p>
          <a:pPr lvl="0" algn="ctr" defTabSz="53340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b="1" kern="1200" dirty="0" smtClean="0">
              <a:solidFill>
                <a:srgbClr val="FFFF00"/>
              </a:solidFill>
              <a:latin typeface="Cambria Math" pitchFamily="18" charset="0"/>
              <a:ea typeface="Cambria Math" pitchFamily="18" charset="0"/>
            </a:rPr>
            <a:t>Tier 1</a:t>
          </a:r>
          <a:r>
            <a:rPr lang="zh-CN" altLang="en-US" sz="1200" b="1" kern="1200" dirty="0" smtClean="0">
              <a:solidFill>
                <a:srgbClr val="FFFF00"/>
              </a:solidFill>
              <a:latin typeface="Cambria Math" pitchFamily="18" charset="0"/>
              <a:ea typeface="微软雅黑" pitchFamily="34" charset="-122"/>
            </a:rPr>
            <a:t>：</a:t>
          </a:r>
          <a:r>
            <a:rPr lang="en-US" altLang="zh-CN" sz="1200" b="1" kern="1200" dirty="0" smtClean="0">
              <a:solidFill>
                <a:srgbClr val="FFFF00"/>
              </a:solidFill>
              <a:latin typeface="Cambria Math" pitchFamily="18" charset="0"/>
              <a:ea typeface="Cambria Math" pitchFamily="18" charset="0"/>
            </a:rPr>
            <a:t>first </a:t>
          </a:r>
          <a:r>
            <a:rPr lang="en-US" altLang="zh-CN" sz="1200" b="1" kern="1200" dirty="0" smtClean="0">
              <a:solidFill>
                <a:srgbClr val="FFFF00"/>
              </a:solidFill>
              <a:latin typeface="Cambria Math" pitchFamily="18" charset="0"/>
              <a:ea typeface="Cambria Math" pitchFamily="18" charset="0"/>
            </a:rPr>
            <a:t>pass</a:t>
          </a:r>
        </a:p>
        <a:p>
          <a:pPr lvl="0" algn="ctr" defTabSz="53340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endParaRPr lang="en-US" altLang="zh-CN" sz="1200" b="1" kern="1200" dirty="0" smtClean="0">
            <a:solidFill>
              <a:srgbClr val="FFFF00"/>
            </a:solidFill>
            <a:latin typeface="Cambria Math" pitchFamily="18" charset="0"/>
            <a:ea typeface="Cambria Math" pitchFamily="18" charset="0"/>
          </a:endParaRPr>
        </a:p>
        <a:p>
          <a:pPr lvl="0" algn="ctr" defTabSz="53340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100" b="1" kern="1200" dirty="0" smtClean="0">
              <a:solidFill>
                <a:schemeClr val="bg1"/>
              </a:solidFill>
              <a:latin typeface="Cambria Math" pitchFamily="18" charset="0"/>
              <a:ea typeface="Cambria Math" pitchFamily="18" charset="0"/>
            </a:rPr>
            <a:t>TV/news paper/radio</a:t>
          </a:r>
        </a:p>
        <a:p>
          <a:pPr lvl="0" algn="ctr" defTabSz="53340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100" b="1" kern="1200" dirty="0" smtClean="0">
              <a:solidFill>
                <a:schemeClr val="bg1"/>
              </a:solidFill>
              <a:latin typeface="Cambria Math" pitchFamily="18" charset="0"/>
              <a:ea typeface="Cambria Math" pitchFamily="18" charset="0"/>
            </a:rPr>
            <a:t>video/portal</a:t>
          </a:r>
        </a:p>
        <a:p>
          <a:pPr lvl="0" algn="ctr" defTabSz="53340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100" b="1" kern="1200" dirty="0" smtClean="0">
              <a:solidFill>
                <a:schemeClr val="bg1"/>
              </a:solidFill>
              <a:latin typeface="Cambria Math" pitchFamily="18" charset="0"/>
              <a:ea typeface="Cambria Math" pitchFamily="18" charset="0"/>
            </a:rPr>
            <a:t>SNS/UGC//websites</a:t>
          </a:r>
        </a:p>
        <a:p>
          <a:pPr lvl="0" algn="ctr" defTabSz="53340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endParaRPr lang="en-US" altLang="zh-CN" sz="1200" b="1" kern="1200" dirty="0" smtClean="0">
            <a:solidFill>
              <a:schemeClr val="bg1"/>
            </a:solidFill>
            <a:latin typeface="Cambria Math" pitchFamily="18" charset="0"/>
            <a:ea typeface="Cambria Math" pitchFamily="18" charset="0"/>
          </a:endParaRPr>
        </a:p>
      </dsp:txBody>
      <dsp:txXfrm>
        <a:off x="483381" y="0"/>
        <a:ext cx="1795417" cy="1066710"/>
      </dsp:txXfrm>
    </dsp:sp>
    <dsp:sp modelId="{C54B1468-21F9-4E3C-9F52-C83DE41EE0F6}">
      <dsp:nvSpPr>
        <dsp:cNvPr id="0" name=""/>
        <dsp:cNvSpPr/>
      </dsp:nvSpPr>
      <dsp:spPr>
        <a:xfrm rot="10800000">
          <a:off x="432047" y="1066710"/>
          <a:ext cx="1898086" cy="1005809"/>
        </a:xfrm>
        <a:prstGeom prst="trapezoid">
          <a:avLst>
            <a:gd name="adj" fmla="val 41852"/>
          </a:avLst>
        </a:prstGeom>
        <a:solidFill>
          <a:schemeClr val="accent1">
            <a:shade val="80000"/>
            <a:hueOff val="153123"/>
            <a:satOff val="-2196"/>
            <a:lumOff val="128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b="1" kern="1200" dirty="0" smtClean="0">
              <a:solidFill>
                <a:srgbClr val="FFFF00"/>
              </a:solidFill>
              <a:latin typeface="Cambria Math" pitchFamily="18" charset="0"/>
              <a:ea typeface="Cambria Math" pitchFamily="18" charset="0"/>
            </a:rPr>
            <a:t>Tier 2</a:t>
          </a:r>
          <a:r>
            <a:rPr lang="zh-CN" altLang="en-US" sz="1200" b="1" kern="1200" dirty="0" smtClean="0">
              <a:solidFill>
                <a:srgbClr val="FFFF00"/>
              </a:solidFill>
              <a:latin typeface="Cambria Math" pitchFamily="18" charset="0"/>
              <a:ea typeface="微软雅黑" pitchFamily="34" charset="-122"/>
            </a:rPr>
            <a:t>：</a:t>
          </a:r>
          <a:r>
            <a:rPr lang="en-US" altLang="zh-CN" sz="1200" b="1" kern="1200" dirty="0" smtClean="0">
              <a:solidFill>
                <a:srgbClr val="FFFF00"/>
              </a:solidFill>
              <a:latin typeface="Cambria Math" pitchFamily="18" charset="0"/>
              <a:ea typeface="Cambria Math" pitchFamily="18" charset="0"/>
            </a:rPr>
            <a:t>second pass</a:t>
          </a:r>
        </a:p>
        <a:p>
          <a:pPr lvl="0" algn="ctr" defTabSz="53340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endParaRPr lang="en-US" altLang="zh-CN" sz="1200" b="1" kern="1200" dirty="0" smtClean="0">
            <a:solidFill>
              <a:srgbClr val="FFFF00"/>
            </a:solidFill>
            <a:latin typeface="Cambria Math" pitchFamily="18" charset="0"/>
            <a:ea typeface="Cambria Math" pitchFamily="18" charset="0"/>
          </a:endParaRPr>
        </a:p>
        <a:p>
          <a:pPr lvl="0" algn="ctr" defTabSz="53340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100" b="1" kern="1200" dirty="0" smtClean="0">
              <a:solidFill>
                <a:schemeClr val="bg1"/>
              </a:solidFill>
              <a:latin typeface="Cambria Math" pitchFamily="18" charset="0"/>
              <a:ea typeface="Cambria Math" pitchFamily="18" charset="0"/>
            </a:rPr>
            <a:t>Web navigation</a:t>
          </a:r>
        </a:p>
        <a:p>
          <a:pPr lvl="0" algn="ctr" defTabSz="53340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100" b="1" kern="1200" dirty="0" smtClean="0">
              <a:solidFill>
                <a:schemeClr val="bg1"/>
              </a:solidFill>
              <a:latin typeface="Cambria Math" pitchFamily="18" charset="0"/>
              <a:ea typeface="Cambria Math" pitchFamily="18" charset="0"/>
            </a:rPr>
            <a:t>search/vertical search</a:t>
          </a:r>
          <a:endParaRPr lang="en-US" altLang="zh-CN" sz="1200" b="1" kern="1200" dirty="0" smtClean="0">
            <a:solidFill>
              <a:schemeClr val="bg1"/>
            </a:solidFill>
            <a:latin typeface="Cambria Math" pitchFamily="18" charset="0"/>
            <a:ea typeface="Cambria Math" pitchFamily="18" charset="0"/>
          </a:endParaRPr>
        </a:p>
      </dsp:txBody>
      <dsp:txXfrm>
        <a:off x="764212" y="1066710"/>
        <a:ext cx="1233756" cy="1005809"/>
      </dsp:txXfrm>
    </dsp:sp>
    <dsp:sp modelId="{2967C0DD-56C3-4E06-B0A6-8CD4AC5EF2AF}">
      <dsp:nvSpPr>
        <dsp:cNvPr id="0" name=""/>
        <dsp:cNvSpPr/>
      </dsp:nvSpPr>
      <dsp:spPr>
        <a:xfrm rot="10800000">
          <a:off x="864028" y="2060673"/>
          <a:ext cx="1058390" cy="1227409"/>
        </a:xfrm>
        <a:prstGeom prst="trapezoid">
          <a:avLst>
            <a:gd name="adj" fmla="val 48536"/>
          </a:avLst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b="1" kern="1200" dirty="0" smtClean="0">
              <a:solidFill>
                <a:srgbClr val="FFFF00"/>
              </a:solidFill>
              <a:latin typeface="Cambria Math" pitchFamily="18" charset="0"/>
              <a:ea typeface="Cambria Math" pitchFamily="18" charset="0"/>
            </a:rPr>
            <a:t>Tier 3</a:t>
          </a:r>
          <a:r>
            <a:rPr lang="zh-CN" altLang="en-US" sz="1200" b="1" kern="1200" dirty="0" smtClean="0">
              <a:solidFill>
                <a:srgbClr val="FFFF00"/>
              </a:solidFill>
              <a:latin typeface="Cambria Math" pitchFamily="18" charset="0"/>
              <a:ea typeface="微软雅黑" pitchFamily="34" charset="-122"/>
            </a:rPr>
            <a:t>：</a:t>
          </a:r>
          <a:r>
            <a:rPr lang="en-US" altLang="zh-CN" sz="1200" b="1" kern="1200" dirty="0" smtClean="0">
              <a:solidFill>
                <a:srgbClr val="FFFF00"/>
              </a:solidFill>
              <a:latin typeface="Cambria Math" pitchFamily="18" charset="0"/>
              <a:ea typeface="Cambria Math" pitchFamily="18" charset="0"/>
            </a:rPr>
            <a:t> </a:t>
          </a:r>
        </a:p>
        <a:p>
          <a:pPr lvl="0" algn="ctr" defTabSz="53340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b="1" kern="1200" dirty="0" smtClean="0">
              <a:solidFill>
                <a:srgbClr val="FFFF00"/>
              </a:solidFill>
              <a:latin typeface="Cambria Math" pitchFamily="18" charset="0"/>
              <a:ea typeface="Cambria Math" pitchFamily="18" charset="0"/>
            </a:rPr>
            <a:t>smash</a:t>
          </a:r>
        </a:p>
        <a:p>
          <a:pPr lvl="0" algn="ctr" defTabSz="53340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endParaRPr lang="en-US" altLang="zh-CN" sz="1200" b="1" kern="1200" dirty="0" smtClean="0">
            <a:solidFill>
              <a:srgbClr val="FFFF00"/>
            </a:solidFill>
            <a:latin typeface="Cambria Math" pitchFamily="18" charset="0"/>
            <a:ea typeface="Cambria Math" pitchFamily="18" charset="0"/>
          </a:endParaRPr>
        </a:p>
        <a:p>
          <a:pPr lvl="0" algn="ctr" defTabSz="53340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100" b="1" kern="1200" dirty="0" smtClean="0">
              <a:solidFill>
                <a:schemeClr val="bg1"/>
              </a:solidFill>
              <a:latin typeface="Cambria Math" pitchFamily="18" charset="0"/>
              <a:ea typeface="Cambria Math" pitchFamily="18" charset="0"/>
            </a:rPr>
            <a:t>deal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CN" sz="1200" b="1" kern="1200" dirty="0" smtClean="0">
            <a:solidFill>
              <a:schemeClr val="bg1"/>
            </a:solidFill>
            <a:latin typeface="Cambria Math" pitchFamily="18" charset="0"/>
            <a:ea typeface="Cambria Math" pitchFamily="18" charset="0"/>
          </a:endParaRPr>
        </a:p>
      </dsp:txBody>
      <dsp:txXfrm>
        <a:off x="864028" y="2060673"/>
        <a:ext cx="1058390" cy="1227409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F2406E3-60FE-4500-A269-75A52BDF3B21}">
      <dsp:nvSpPr>
        <dsp:cNvPr id="0" name=""/>
        <dsp:cNvSpPr/>
      </dsp:nvSpPr>
      <dsp:spPr>
        <a:xfrm>
          <a:off x="616173" y="0"/>
          <a:ext cx="1035149" cy="1506473"/>
        </a:xfrm>
        <a:prstGeom prst="trapezoid">
          <a:avLst>
            <a:gd name="adj" fmla="val 5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CN" sz="1050" b="1" kern="1200" dirty="0" smtClean="0">
            <a:solidFill>
              <a:schemeClr val="bg1"/>
            </a:solidFill>
            <a:latin typeface="Cambria Math" pitchFamily="18" charset="0"/>
            <a:ea typeface="Cambria Math" pitchFamily="18" charset="0"/>
          </a:endParaRP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CN" sz="1050" b="1" kern="1200" dirty="0" smtClean="0">
            <a:solidFill>
              <a:schemeClr val="bg1"/>
            </a:solidFill>
            <a:latin typeface="Cambria Math" pitchFamily="18" charset="0"/>
            <a:ea typeface="Cambria Math" pitchFamily="18" charset="0"/>
          </a:endParaRP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050" b="1" kern="1200" dirty="0" smtClean="0">
              <a:solidFill>
                <a:schemeClr val="bg1"/>
              </a:solidFill>
              <a:latin typeface="Cambria Math" pitchFamily="18" charset="0"/>
              <a:ea typeface="Cambria Math" pitchFamily="18" charset="0"/>
            </a:rPr>
            <a:t>branding</a:t>
          </a:r>
        </a:p>
      </dsp:txBody>
      <dsp:txXfrm>
        <a:off x="616173" y="0"/>
        <a:ext cx="1035149" cy="1506473"/>
      </dsp:txXfrm>
    </dsp:sp>
    <dsp:sp modelId="{D4DDCB87-4DB7-413D-9A2B-7E8C9D9D3EA2}">
      <dsp:nvSpPr>
        <dsp:cNvPr id="0" name=""/>
        <dsp:cNvSpPr/>
      </dsp:nvSpPr>
      <dsp:spPr>
        <a:xfrm>
          <a:off x="271177" y="1506473"/>
          <a:ext cx="1725141" cy="1004157"/>
        </a:xfrm>
        <a:prstGeom prst="trapezoid">
          <a:avLst>
            <a:gd name="adj" fmla="val 34357"/>
          </a:avLst>
        </a:prstGeom>
        <a:solidFill>
          <a:schemeClr val="accent1">
            <a:shade val="80000"/>
            <a:hueOff val="153123"/>
            <a:satOff val="-2196"/>
            <a:lumOff val="128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050" b="1" kern="1200" dirty="0" smtClean="0">
              <a:solidFill>
                <a:schemeClr val="bg1"/>
              </a:solidFill>
              <a:latin typeface="Cambria Math" pitchFamily="18" charset="0"/>
              <a:ea typeface="Cambria Math" pitchFamily="18" charset="0"/>
            </a:rPr>
            <a:t>branding+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050" b="1" kern="1200" dirty="0" smtClean="0">
              <a:solidFill>
                <a:schemeClr val="bg1"/>
              </a:solidFill>
              <a:latin typeface="Cambria Math" pitchFamily="18" charset="0"/>
              <a:ea typeface="Cambria Math" pitchFamily="18" charset="0"/>
            </a:rPr>
            <a:t>effect</a:t>
          </a:r>
        </a:p>
      </dsp:txBody>
      <dsp:txXfrm>
        <a:off x="573077" y="1506473"/>
        <a:ext cx="1121341" cy="1004157"/>
      </dsp:txXfrm>
    </dsp:sp>
    <dsp:sp modelId="{E0121007-83F5-4D05-A19F-5A47DAB444D4}">
      <dsp:nvSpPr>
        <dsp:cNvPr id="0" name=""/>
        <dsp:cNvSpPr/>
      </dsp:nvSpPr>
      <dsp:spPr>
        <a:xfrm>
          <a:off x="0" y="2510630"/>
          <a:ext cx="2267497" cy="789300"/>
        </a:xfrm>
        <a:prstGeom prst="trapezoid">
          <a:avLst>
            <a:gd name="adj" fmla="val 34357"/>
          </a:avLst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050" b="1" kern="1200" dirty="0" smtClean="0">
              <a:solidFill>
                <a:schemeClr val="bg1"/>
              </a:solidFill>
              <a:latin typeface="Cambria Math" pitchFamily="18" charset="0"/>
              <a:ea typeface="Cambria Math" pitchFamily="18" charset="0"/>
            </a:rPr>
            <a:t>effect</a:t>
          </a:r>
          <a:endParaRPr lang="zh-CN" altLang="en-US" sz="1050" b="1" kern="1200" dirty="0">
            <a:solidFill>
              <a:schemeClr val="bg1"/>
            </a:solidFill>
            <a:latin typeface="Cambria Math" pitchFamily="18" charset="0"/>
            <a:ea typeface="微软雅黑" pitchFamily="34" charset="-122"/>
          </a:endParaRPr>
        </a:p>
      </dsp:txBody>
      <dsp:txXfrm>
        <a:off x="396811" y="2510630"/>
        <a:ext cx="1473873" cy="78930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F2406E3-60FE-4500-A269-75A52BDF3B21}">
      <dsp:nvSpPr>
        <dsp:cNvPr id="0" name=""/>
        <dsp:cNvSpPr/>
      </dsp:nvSpPr>
      <dsp:spPr>
        <a:xfrm>
          <a:off x="664954" y="0"/>
          <a:ext cx="1117100" cy="1506473"/>
        </a:xfrm>
        <a:prstGeom prst="trapezoid">
          <a:avLst>
            <a:gd name="adj" fmla="val 5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CN" sz="1050" b="1" kern="1200" dirty="0" smtClean="0">
            <a:solidFill>
              <a:schemeClr val="bg1"/>
            </a:solidFill>
            <a:latin typeface="Cambria Math" pitchFamily="18" charset="0"/>
            <a:ea typeface="Cambria Math" pitchFamily="18" charset="0"/>
          </a:endParaRP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CN" sz="1050" b="1" kern="1200" dirty="0" smtClean="0">
            <a:solidFill>
              <a:schemeClr val="bg1"/>
            </a:solidFill>
            <a:latin typeface="Cambria Math" pitchFamily="18" charset="0"/>
            <a:ea typeface="Cambria Math" pitchFamily="18" charset="0"/>
          </a:endParaRP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050" b="1" kern="1200" dirty="0" smtClean="0">
              <a:solidFill>
                <a:schemeClr val="bg1"/>
              </a:solidFill>
              <a:latin typeface="Cambria Math" pitchFamily="18" charset="0"/>
              <a:ea typeface="Cambria Math" pitchFamily="18" charset="0"/>
            </a:rPr>
            <a:t>branding</a:t>
          </a:r>
        </a:p>
      </dsp:txBody>
      <dsp:txXfrm>
        <a:off x="664954" y="0"/>
        <a:ext cx="1117100" cy="1506473"/>
      </dsp:txXfrm>
    </dsp:sp>
    <dsp:sp modelId="{D4DDCB87-4DB7-413D-9A2B-7E8C9D9D3EA2}">
      <dsp:nvSpPr>
        <dsp:cNvPr id="0" name=""/>
        <dsp:cNvSpPr/>
      </dsp:nvSpPr>
      <dsp:spPr>
        <a:xfrm>
          <a:off x="292646" y="1506473"/>
          <a:ext cx="1861716" cy="1004157"/>
        </a:xfrm>
        <a:prstGeom prst="trapezoid">
          <a:avLst>
            <a:gd name="adj" fmla="val 37077"/>
          </a:avLst>
        </a:prstGeom>
        <a:solidFill>
          <a:schemeClr val="accent1">
            <a:shade val="80000"/>
            <a:hueOff val="153123"/>
            <a:satOff val="-2196"/>
            <a:lumOff val="128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050" b="1" kern="1200" dirty="0" smtClean="0">
              <a:solidFill>
                <a:schemeClr val="bg1"/>
              </a:solidFill>
              <a:latin typeface="Cambria Math" pitchFamily="18" charset="0"/>
              <a:ea typeface="Cambria Math" pitchFamily="18" charset="0"/>
            </a:rPr>
            <a:t>branding+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050" b="1" kern="1200" dirty="0" smtClean="0">
              <a:solidFill>
                <a:schemeClr val="bg1"/>
              </a:solidFill>
              <a:latin typeface="Cambria Math" pitchFamily="18" charset="0"/>
              <a:ea typeface="Cambria Math" pitchFamily="18" charset="0"/>
            </a:rPr>
            <a:t>effect</a:t>
          </a:r>
        </a:p>
      </dsp:txBody>
      <dsp:txXfrm>
        <a:off x="618446" y="1506473"/>
        <a:ext cx="1210115" cy="1004157"/>
      </dsp:txXfrm>
    </dsp:sp>
    <dsp:sp modelId="{E0121007-83F5-4D05-A19F-5A47DAB444D4}">
      <dsp:nvSpPr>
        <dsp:cNvPr id="0" name=""/>
        <dsp:cNvSpPr/>
      </dsp:nvSpPr>
      <dsp:spPr>
        <a:xfrm>
          <a:off x="0" y="2487939"/>
          <a:ext cx="2447009" cy="789300"/>
        </a:xfrm>
        <a:prstGeom prst="trapezoid">
          <a:avLst>
            <a:gd name="adj" fmla="val 37077"/>
          </a:avLst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050" b="1" kern="1200" dirty="0" smtClean="0">
              <a:solidFill>
                <a:schemeClr val="bg1"/>
              </a:solidFill>
              <a:latin typeface="Cambria Math" pitchFamily="18" charset="0"/>
              <a:ea typeface="Cambria Math" pitchFamily="18" charset="0"/>
            </a:rPr>
            <a:t>effect</a:t>
          </a:r>
          <a:endParaRPr lang="zh-CN" altLang="en-US" sz="1050" b="1" kern="1200" dirty="0">
            <a:solidFill>
              <a:schemeClr val="bg1"/>
            </a:solidFill>
            <a:latin typeface="Cambria Math" pitchFamily="18" charset="0"/>
            <a:ea typeface="微软雅黑" pitchFamily="34" charset="-122"/>
          </a:endParaRPr>
        </a:p>
      </dsp:txBody>
      <dsp:txXfrm>
        <a:off x="428226" y="2487939"/>
        <a:ext cx="1590555" cy="78930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D7E51CC-0F19-48B3-9558-3BA534406F24}">
      <dsp:nvSpPr>
        <dsp:cNvPr id="0" name=""/>
        <dsp:cNvSpPr/>
      </dsp:nvSpPr>
      <dsp:spPr>
        <a:xfrm rot="10800000">
          <a:off x="0" y="0"/>
          <a:ext cx="2762180" cy="1066710"/>
        </a:xfrm>
        <a:prstGeom prst="trapezoid">
          <a:avLst>
            <a:gd name="adj" fmla="val 41852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CN" sz="1200" b="1" kern="1200" dirty="0" smtClean="0">
            <a:solidFill>
              <a:srgbClr val="FFFF00"/>
            </a:solidFill>
            <a:latin typeface="Cambria Math" pitchFamily="18" charset="0"/>
            <a:ea typeface="Cambria Math" pitchFamily="18" charset="0"/>
          </a:endParaRPr>
        </a:p>
        <a:p>
          <a:pPr lvl="0" algn="ctr" defTabSz="53340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b="1" kern="1200" dirty="0" smtClean="0">
              <a:solidFill>
                <a:srgbClr val="FFFF00"/>
              </a:solidFill>
              <a:latin typeface="Cambria Math" pitchFamily="18" charset="0"/>
              <a:ea typeface="Cambria Math" pitchFamily="18" charset="0"/>
            </a:rPr>
            <a:t>Tier 1</a:t>
          </a:r>
          <a:r>
            <a:rPr lang="zh-CN" altLang="en-US" sz="1200" b="1" kern="1200" dirty="0" smtClean="0">
              <a:solidFill>
                <a:srgbClr val="FFFF00"/>
              </a:solidFill>
              <a:latin typeface="Cambria Math" pitchFamily="18" charset="0"/>
              <a:ea typeface="微软雅黑" pitchFamily="34" charset="-122"/>
            </a:rPr>
            <a:t>：</a:t>
          </a:r>
          <a:r>
            <a:rPr lang="en-US" altLang="zh-CN" sz="1200" b="1" kern="1200" dirty="0" smtClean="0">
              <a:solidFill>
                <a:srgbClr val="FFFF00"/>
              </a:solidFill>
              <a:latin typeface="Cambria Math" pitchFamily="18" charset="0"/>
              <a:ea typeface="Cambria Math" pitchFamily="18" charset="0"/>
            </a:rPr>
            <a:t>first </a:t>
          </a:r>
          <a:r>
            <a:rPr lang="en-US" altLang="zh-CN" sz="1200" b="1" kern="1200" dirty="0" smtClean="0">
              <a:solidFill>
                <a:srgbClr val="FFFF00"/>
              </a:solidFill>
              <a:latin typeface="Cambria Math" pitchFamily="18" charset="0"/>
              <a:ea typeface="Cambria Math" pitchFamily="18" charset="0"/>
            </a:rPr>
            <a:t>pass</a:t>
          </a:r>
          <a:endParaRPr lang="en-US" altLang="zh-CN" sz="1200" b="1" kern="1200" dirty="0" smtClean="0">
            <a:solidFill>
              <a:srgbClr val="FFFF00"/>
            </a:solidFill>
            <a:latin typeface="Cambria Math" pitchFamily="18" charset="0"/>
            <a:ea typeface="Cambria Math" pitchFamily="18" charset="0"/>
          </a:endParaRPr>
        </a:p>
        <a:p>
          <a:pPr lvl="0" algn="ctr" defTabSz="53340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endParaRPr lang="en-US" altLang="zh-CN" sz="1100" b="1" kern="1200" dirty="0" smtClean="0">
            <a:solidFill>
              <a:schemeClr val="bg1"/>
            </a:solidFill>
            <a:latin typeface="Cambria Math" pitchFamily="18" charset="0"/>
            <a:ea typeface="Cambria Math" pitchFamily="18" charset="0"/>
          </a:endParaRPr>
        </a:p>
        <a:p>
          <a:pPr lvl="0" algn="ctr" defTabSz="53340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100" b="1" kern="1200" dirty="0" smtClean="0">
              <a:solidFill>
                <a:schemeClr val="bg1"/>
              </a:solidFill>
              <a:latin typeface="Cambria Math" pitchFamily="18" charset="0"/>
              <a:ea typeface="Cambria Math" pitchFamily="18" charset="0"/>
            </a:rPr>
            <a:t>TV/news </a:t>
          </a:r>
          <a:r>
            <a:rPr lang="en-US" altLang="zh-CN" sz="1100" b="1" kern="1200" dirty="0" smtClean="0">
              <a:solidFill>
                <a:schemeClr val="bg1"/>
              </a:solidFill>
              <a:latin typeface="Cambria Math" pitchFamily="18" charset="0"/>
              <a:ea typeface="Cambria Math" pitchFamily="18" charset="0"/>
            </a:rPr>
            <a:t>paper/radio</a:t>
          </a:r>
        </a:p>
        <a:p>
          <a:pPr lvl="0" algn="ctr" defTabSz="53340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100" b="1" kern="1200" dirty="0" smtClean="0">
              <a:solidFill>
                <a:schemeClr val="bg1"/>
              </a:solidFill>
              <a:latin typeface="Cambria Math" pitchFamily="18" charset="0"/>
              <a:ea typeface="Cambria Math" pitchFamily="18" charset="0"/>
            </a:rPr>
            <a:t>video/portal</a:t>
          </a:r>
        </a:p>
        <a:p>
          <a:pPr lvl="0" algn="ctr" defTabSz="53340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100" b="1" kern="1200" dirty="0" smtClean="0">
              <a:solidFill>
                <a:schemeClr val="bg1"/>
              </a:solidFill>
              <a:latin typeface="Cambria Math" pitchFamily="18" charset="0"/>
              <a:ea typeface="Cambria Math" pitchFamily="18" charset="0"/>
            </a:rPr>
            <a:t>SNS/UGC//websites</a:t>
          </a:r>
        </a:p>
        <a:p>
          <a:pPr lvl="0" algn="ctr" defTabSz="53340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endParaRPr lang="en-US" altLang="zh-CN" sz="1200" b="1" kern="1200" dirty="0" smtClean="0">
            <a:solidFill>
              <a:schemeClr val="bg1"/>
            </a:solidFill>
            <a:latin typeface="Cambria Math" pitchFamily="18" charset="0"/>
            <a:ea typeface="Cambria Math" pitchFamily="18" charset="0"/>
          </a:endParaRPr>
        </a:p>
      </dsp:txBody>
      <dsp:txXfrm>
        <a:off x="483381" y="0"/>
        <a:ext cx="1795417" cy="1066710"/>
      </dsp:txXfrm>
    </dsp:sp>
    <dsp:sp modelId="{C54B1468-21F9-4E3C-9F52-C83DE41EE0F6}">
      <dsp:nvSpPr>
        <dsp:cNvPr id="0" name=""/>
        <dsp:cNvSpPr/>
      </dsp:nvSpPr>
      <dsp:spPr>
        <a:xfrm rot="10800000">
          <a:off x="432047" y="1066710"/>
          <a:ext cx="1898086" cy="1005809"/>
        </a:xfrm>
        <a:prstGeom prst="trapezoid">
          <a:avLst>
            <a:gd name="adj" fmla="val 41852"/>
          </a:avLst>
        </a:prstGeom>
        <a:solidFill>
          <a:schemeClr val="accent1">
            <a:shade val="80000"/>
            <a:hueOff val="153123"/>
            <a:satOff val="-2196"/>
            <a:lumOff val="128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b="1" kern="1200" dirty="0" smtClean="0">
              <a:solidFill>
                <a:srgbClr val="FFFF00"/>
              </a:solidFill>
              <a:latin typeface="Cambria Math" pitchFamily="18" charset="0"/>
              <a:ea typeface="Cambria Math" pitchFamily="18" charset="0"/>
            </a:rPr>
            <a:t>Tier 2</a:t>
          </a:r>
          <a:r>
            <a:rPr lang="zh-CN" altLang="en-US" sz="1200" b="1" kern="1200" dirty="0" smtClean="0">
              <a:solidFill>
                <a:srgbClr val="FFFF00"/>
              </a:solidFill>
              <a:latin typeface="Cambria Math" pitchFamily="18" charset="0"/>
              <a:ea typeface="微软雅黑" pitchFamily="34" charset="-122"/>
            </a:rPr>
            <a:t>：</a:t>
          </a:r>
          <a:r>
            <a:rPr lang="en-US" altLang="zh-CN" sz="1200" b="1" kern="1200" dirty="0" smtClean="0">
              <a:solidFill>
                <a:srgbClr val="FFFF00"/>
              </a:solidFill>
              <a:latin typeface="Cambria Math" pitchFamily="18" charset="0"/>
              <a:ea typeface="Cambria Math" pitchFamily="18" charset="0"/>
            </a:rPr>
            <a:t>second pass</a:t>
          </a:r>
          <a:endParaRPr lang="en-US" altLang="zh-CN" sz="1200" b="1" kern="1200" dirty="0" smtClean="0">
            <a:solidFill>
              <a:srgbClr val="FFFF00"/>
            </a:solidFill>
            <a:latin typeface="Cambria Math" pitchFamily="18" charset="0"/>
            <a:ea typeface="Cambria Math" pitchFamily="18" charset="0"/>
          </a:endParaRPr>
        </a:p>
        <a:p>
          <a:pPr lvl="0" algn="ctr" defTabSz="53340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endParaRPr lang="en-US" altLang="zh-CN" sz="1100" b="1" kern="1200" dirty="0" smtClean="0">
            <a:solidFill>
              <a:schemeClr val="bg1"/>
            </a:solidFill>
            <a:latin typeface="Cambria Math" pitchFamily="18" charset="0"/>
            <a:ea typeface="Cambria Math" pitchFamily="18" charset="0"/>
          </a:endParaRPr>
        </a:p>
        <a:p>
          <a:pPr lvl="0" algn="ctr" defTabSz="53340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100" b="1" kern="1200" dirty="0" smtClean="0">
              <a:solidFill>
                <a:schemeClr val="bg1"/>
              </a:solidFill>
              <a:latin typeface="Cambria Math" pitchFamily="18" charset="0"/>
              <a:ea typeface="Cambria Math" pitchFamily="18" charset="0"/>
            </a:rPr>
            <a:t>Web </a:t>
          </a:r>
          <a:r>
            <a:rPr lang="en-US" altLang="zh-CN" sz="1100" b="1" kern="1200" dirty="0" smtClean="0">
              <a:solidFill>
                <a:schemeClr val="bg1"/>
              </a:solidFill>
              <a:latin typeface="Cambria Math" pitchFamily="18" charset="0"/>
              <a:ea typeface="Cambria Math" pitchFamily="18" charset="0"/>
            </a:rPr>
            <a:t>navigation</a:t>
          </a:r>
        </a:p>
        <a:p>
          <a:pPr lvl="0" algn="ctr" defTabSz="53340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100" b="1" kern="1200" dirty="0" smtClean="0">
              <a:solidFill>
                <a:schemeClr val="bg1"/>
              </a:solidFill>
              <a:latin typeface="Cambria Math" pitchFamily="18" charset="0"/>
              <a:ea typeface="Cambria Math" pitchFamily="18" charset="0"/>
            </a:rPr>
            <a:t>search/vertical search</a:t>
          </a:r>
          <a:endParaRPr lang="en-US" altLang="zh-CN" sz="1200" b="1" kern="1200" dirty="0" smtClean="0">
            <a:solidFill>
              <a:schemeClr val="bg1"/>
            </a:solidFill>
            <a:latin typeface="Cambria Math" pitchFamily="18" charset="0"/>
            <a:ea typeface="Cambria Math" pitchFamily="18" charset="0"/>
          </a:endParaRPr>
        </a:p>
      </dsp:txBody>
      <dsp:txXfrm>
        <a:off x="764212" y="1066710"/>
        <a:ext cx="1233756" cy="1005809"/>
      </dsp:txXfrm>
    </dsp:sp>
    <dsp:sp modelId="{2967C0DD-56C3-4E06-B0A6-8CD4AC5EF2AF}">
      <dsp:nvSpPr>
        <dsp:cNvPr id="0" name=""/>
        <dsp:cNvSpPr/>
      </dsp:nvSpPr>
      <dsp:spPr>
        <a:xfrm rot="10800000">
          <a:off x="864028" y="2060673"/>
          <a:ext cx="1058390" cy="1227409"/>
        </a:xfrm>
        <a:prstGeom prst="trapezoid">
          <a:avLst>
            <a:gd name="adj" fmla="val 48536"/>
          </a:avLst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b="1" kern="1200" dirty="0" smtClean="0">
              <a:solidFill>
                <a:srgbClr val="FFFF00"/>
              </a:solidFill>
              <a:latin typeface="Cambria Math" pitchFamily="18" charset="0"/>
              <a:ea typeface="Cambria Math" pitchFamily="18" charset="0"/>
            </a:rPr>
            <a:t>Tier 3</a:t>
          </a:r>
          <a:r>
            <a:rPr lang="zh-CN" altLang="en-US" sz="1200" b="1" kern="1200" dirty="0" smtClean="0">
              <a:solidFill>
                <a:srgbClr val="FFFF00"/>
              </a:solidFill>
              <a:latin typeface="Cambria Math" pitchFamily="18" charset="0"/>
              <a:ea typeface="微软雅黑" pitchFamily="34" charset="-122"/>
            </a:rPr>
            <a:t>：</a:t>
          </a:r>
          <a:r>
            <a:rPr lang="en-US" altLang="zh-CN" sz="1200" b="1" kern="1200" dirty="0" smtClean="0">
              <a:solidFill>
                <a:srgbClr val="FFFF00"/>
              </a:solidFill>
              <a:latin typeface="Cambria Math" pitchFamily="18" charset="0"/>
              <a:ea typeface="Cambria Math" pitchFamily="18" charset="0"/>
            </a:rPr>
            <a:t> </a:t>
          </a:r>
        </a:p>
        <a:p>
          <a:pPr lvl="0" algn="ctr" defTabSz="53340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b="1" kern="1200" dirty="0" smtClean="0">
              <a:solidFill>
                <a:srgbClr val="FFFF00"/>
              </a:solidFill>
              <a:latin typeface="Cambria Math" pitchFamily="18" charset="0"/>
              <a:ea typeface="Cambria Math" pitchFamily="18" charset="0"/>
            </a:rPr>
            <a:t>smash</a:t>
          </a:r>
        </a:p>
        <a:p>
          <a:pPr lvl="0" algn="ctr" defTabSz="53340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endParaRPr lang="en-US" altLang="zh-CN" sz="1100" b="1" kern="1200" dirty="0" smtClean="0">
            <a:solidFill>
              <a:schemeClr val="bg1"/>
            </a:solidFill>
            <a:latin typeface="Cambria Math" pitchFamily="18" charset="0"/>
            <a:ea typeface="Cambria Math" pitchFamily="18" charset="0"/>
          </a:endParaRPr>
        </a:p>
        <a:p>
          <a:pPr lvl="0" algn="ctr" defTabSz="53340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100" b="1" kern="1200" dirty="0" smtClean="0">
              <a:solidFill>
                <a:schemeClr val="bg1"/>
              </a:solidFill>
              <a:latin typeface="Cambria Math" pitchFamily="18" charset="0"/>
              <a:ea typeface="Cambria Math" pitchFamily="18" charset="0"/>
            </a:rPr>
            <a:t>deal</a:t>
          </a:r>
          <a:endParaRPr lang="en-US" altLang="zh-CN" sz="1100" b="1" kern="1200" dirty="0" smtClean="0">
            <a:solidFill>
              <a:schemeClr val="bg1"/>
            </a:solidFill>
            <a:latin typeface="Cambria Math" pitchFamily="18" charset="0"/>
            <a:ea typeface="Cambria Math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CN" sz="1200" b="1" kern="1200" dirty="0" smtClean="0">
            <a:solidFill>
              <a:schemeClr val="bg1"/>
            </a:solidFill>
            <a:latin typeface="Cambria Math" pitchFamily="18" charset="0"/>
            <a:ea typeface="Cambria Math" pitchFamily="18" charset="0"/>
          </a:endParaRPr>
        </a:p>
      </dsp:txBody>
      <dsp:txXfrm>
        <a:off x="864028" y="2060673"/>
        <a:ext cx="1058390" cy="1227409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BE85A14-70AB-4898-BAE7-2FE5992D1D37}">
      <dsp:nvSpPr>
        <dsp:cNvPr id="0" name=""/>
        <dsp:cNvSpPr/>
      </dsp:nvSpPr>
      <dsp:spPr>
        <a:xfrm>
          <a:off x="2528616" y="14986"/>
          <a:ext cx="767222" cy="5096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kern="1200" dirty="0" smtClean="0">
              <a:solidFill>
                <a:schemeClr val="bg1"/>
              </a:solidFill>
              <a:latin typeface="Cambria Math" pitchFamily="18" charset="0"/>
              <a:ea typeface="Cambria Math" pitchFamily="18" charset="0"/>
            </a:rPr>
            <a:t>search</a:t>
          </a:r>
          <a:endParaRPr lang="zh-CN" altLang="en-US" sz="1200" kern="1200" dirty="0">
            <a:solidFill>
              <a:schemeClr val="bg1"/>
            </a:solidFill>
            <a:latin typeface="Cambria Math" pitchFamily="18" charset="0"/>
            <a:ea typeface="华文细黑" pitchFamily="2" charset="-122"/>
          </a:endParaRPr>
        </a:p>
      </dsp:txBody>
      <dsp:txXfrm>
        <a:off x="2528616" y="14986"/>
        <a:ext cx="767222" cy="509606"/>
      </dsp:txXfrm>
    </dsp:sp>
    <dsp:sp modelId="{6B4E6938-99D5-4047-B96A-E78DBF964686}">
      <dsp:nvSpPr>
        <dsp:cNvPr id="0" name=""/>
        <dsp:cNvSpPr/>
      </dsp:nvSpPr>
      <dsp:spPr>
        <a:xfrm>
          <a:off x="1457809" y="143"/>
          <a:ext cx="1911713" cy="1911713"/>
        </a:xfrm>
        <a:prstGeom prst="circularArrow">
          <a:avLst>
            <a:gd name="adj1" fmla="val 5198"/>
            <a:gd name="adj2" fmla="val 335765"/>
            <a:gd name="adj3" fmla="val 21293846"/>
            <a:gd name="adj4" fmla="val 19765710"/>
            <a:gd name="adj5" fmla="val 606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399CDC-EA65-4CB2-95CA-F63ED7EF4F27}">
      <dsp:nvSpPr>
        <dsp:cNvPr id="0" name=""/>
        <dsp:cNvSpPr/>
      </dsp:nvSpPr>
      <dsp:spPr>
        <a:xfrm>
          <a:off x="2838055" y="963305"/>
          <a:ext cx="764597" cy="5096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kern="1200" dirty="0" err="1" smtClean="0">
              <a:solidFill>
                <a:schemeClr val="bg1"/>
              </a:solidFill>
              <a:latin typeface="Cambria Math" pitchFamily="18" charset="0"/>
              <a:ea typeface="Cambria Math" pitchFamily="18" charset="0"/>
            </a:rPr>
            <a:t>bbs</a:t>
          </a:r>
          <a:endParaRPr lang="zh-CN" altLang="en-US" sz="1200" kern="1200" dirty="0">
            <a:solidFill>
              <a:schemeClr val="bg1"/>
            </a:solidFill>
            <a:latin typeface="Cambria Math" pitchFamily="18" charset="0"/>
            <a:ea typeface="华文细黑" pitchFamily="2" charset="-122"/>
          </a:endParaRPr>
        </a:p>
      </dsp:txBody>
      <dsp:txXfrm>
        <a:off x="2838055" y="963305"/>
        <a:ext cx="764597" cy="509606"/>
      </dsp:txXfrm>
    </dsp:sp>
    <dsp:sp modelId="{20222A2D-E52C-44EA-B0C5-7A3AEDF8C653}">
      <dsp:nvSpPr>
        <dsp:cNvPr id="0" name=""/>
        <dsp:cNvSpPr/>
      </dsp:nvSpPr>
      <dsp:spPr>
        <a:xfrm>
          <a:off x="1456235" y="2198"/>
          <a:ext cx="1911713" cy="1911713"/>
        </a:xfrm>
        <a:prstGeom prst="circularArrow">
          <a:avLst>
            <a:gd name="adj1" fmla="val 5198"/>
            <a:gd name="adj2" fmla="val 335765"/>
            <a:gd name="adj3" fmla="val 2959067"/>
            <a:gd name="adj4" fmla="val 2242365"/>
            <a:gd name="adj5" fmla="val 606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7A702D-DD88-437A-B842-B27D6E4E3488}">
      <dsp:nvSpPr>
        <dsp:cNvPr id="0" name=""/>
        <dsp:cNvSpPr/>
      </dsp:nvSpPr>
      <dsp:spPr>
        <a:xfrm>
          <a:off x="1927688" y="1550178"/>
          <a:ext cx="971956" cy="5096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kern="1200" dirty="0" smtClean="0">
              <a:solidFill>
                <a:schemeClr val="bg1"/>
              </a:solidFill>
              <a:latin typeface="Cambria Math" pitchFamily="18" charset="0"/>
              <a:ea typeface="Cambria Math" pitchFamily="18" charset="0"/>
            </a:rPr>
            <a:t>social network</a:t>
          </a:r>
          <a:endParaRPr lang="zh-CN" altLang="en-US" sz="1200" kern="1200" dirty="0">
            <a:solidFill>
              <a:schemeClr val="bg1"/>
            </a:solidFill>
            <a:latin typeface="Cambria Math" pitchFamily="18" charset="0"/>
            <a:ea typeface="华文细黑" pitchFamily="2" charset="-122"/>
          </a:endParaRPr>
        </a:p>
      </dsp:txBody>
      <dsp:txXfrm>
        <a:off x="1927688" y="1550178"/>
        <a:ext cx="971956" cy="509606"/>
      </dsp:txXfrm>
    </dsp:sp>
    <dsp:sp modelId="{49E8ABAF-8025-4EA5-B6F1-7ACA9F4CB61D}">
      <dsp:nvSpPr>
        <dsp:cNvPr id="0" name=""/>
        <dsp:cNvSpPr/>
      </dsp:nvSpPr>
      <dsp:spPr>
        <a:xfrm>
          <a:off x="1459384" y="2198"/>
          <a:ext cx="1911713" cy="1911713"/>
        </a:xfrm>
        <a:prstGeom prst="circularArrow">
          <a:avLst>
            <a:gd name="adj1" fmla="val 5198"/>
            <a:gd name="adj2" fmla="val 335765"/>
            <a:gd name="adj3" fmla="val 8221870"/>
            <a:gd name="adj4" fmla="val 7505169"/>
            <a:gd name="adj5" fmla="val 606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5B3E8F-F381-4FC0-9651-F0AE96AADC48}">
      <dsp:nvSpPr>
        <dsp:cNvPr id="0" name=""/>
        <dsp:cNvSpPr/>
      </dsp:nvSpPr>
      <dsp:spPr>
        <a:xfrm>
          <a:off x="755064" y="963305"/>
          <a:ext cx="1703827" cy="5096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kern="1200" dirty="0" smtClean="0">
              <a:solidFill>
                <a:schemeClr val="bg1"/>
              </a:solidFill>
              <a:latin typeface="Cambria Math" pitchFamily="18" charset="0"/>
              <a:ea typeface="Cambria Math" pitchFamily="18" charset="0"/>
            </a:rPr>
            <a:t>we-media</a:t>
          </a:r>
          <a:endParaRPr lang="zh-CN" altLang="en-US" sz="1200" kern="1200" dirty="0">
            <a:solidFill>
              <a:schemeClr val="bg1"/>
            </a:solidFill>
            <a:latin typeface="Cambria Math" pitchFamily="18" charset="0"/>
            <a:ea typeface="华文细黑" pitchFamily="2" charset="-122"/>
          </a:endParaRPr>
        </a:p>
      </dsp:txBody>
      <dsp:txXfrm>
        <a:off x="755064" y="963305"/>
        <a:ext cx="1703827" cy="509606"/>
      </dsp:txXfrm>
    </dsp:sp>
    <dsp:sp modelId="{9AA2C8D5-AAF5-41B6-AC6A-EB06ADA84DC4}">
      <dsp:nvSpPr>
        <dsp:cNvPr id="0" name=""/>
        <dsp:cNvSpPr/>
      </dsp:nvSpPr>
      <dsp:spPr>
        <a:xfrm>
          <a:off x="1495642" y="-43692"/>
          <a:ext cx="1911713" cy="1911713"/>
        </a:xfrm>
        <a:prstGeom prst="circularArrow">
          <a:avLst>
            <a:gd name="adj1" fmla="val 5198"/>
            <a:gd name="adj2" fmla="val 335765"/>
            <a:gd name="adj3" fmla="val 12298526"/>
            <a:gd name="adj4" fmla="val 10770389"/>
            <a:gd name="adj5" fmla="val 606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E56580-D3C0-4B2C-AC59-49746E51EE73}">
      <dsp:nvSpPr>
        <dsp:cNvPr id="0" name=""/>
        <dsp:cNvSpPr/>
      </dsp:nvSpPr>
      <dsp:spPr>
        <a:xfrm>
          <a:off x="1660302" y="14986"/>
          <a:ext cx="509606" cy="5096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kern="1200" dirty="0" smtClean="0">
              <a:solidFill>
                <a:schemeClr val="bg1"/>
              </a:solidFill>
              <a:latin typeface="Cambria Math" pitchFamily="18" charset="0"/>
              <a:ea typeface="Cambria Math" pitchFamily="18" charset="0"/>
            </a:rPr>
            <a:t>…</a:t>
          </a:r>
          <a:endParaRPr lang="zh-CN" altLang="en-US" sz="1200" kern="1200" dirty="0">
            <a:solidFill>
              <a:schemeClr val="bg1"/>
            </a:solidFill>
            <a:latin typeface="Cambria Math" pitchFamily="18" charset="0"/>
            <a:ea typeface="华文细黑" pitchFamily="2" charset="-122"/>
          </a:endParaRPr>
        </a:p>
      </dsp:txBody>
      <dsp:txXfrm>
        <a:off x="1660302" y="14986"/>
        <a:ext cx="509606" cy="509606"/>
      </dsp:txXfrm>
    </dsp:sp>
    <dsp:sp modelId="{39649206-0F6E-4C54-9086-9C31D3F81446}">
      <dsp:nvSpPr>
        <dsp:cNvPr id="0" name=""/>
        <dsp:cNvSpPr/>
      </dsp:nvSpPr>
      <dsp:spPr>
        <a:xfrm>
          <a:off x="1457809" y="143"/>
          <a:ext cx="1911713" cy="1911713"/>
        </a:xfrm>
        <a:prstGeom prst="circularArrow">
          <a:avLst>
            <a:gd name="adj1" fmla="val 5198"/>
            <a:gd name="adj2" fmla="val 335765"/>
            <a:gd name="adj3" fmla="val 16331562"/>
            <a:gd name="adj4" fmla="val 15197925"/>
            <a:gd name="adj5" fmla="val 606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79F07-E808-46DD-ABCC-B371843BD75C}" type="datetimeFigureOut">
              <a:rPr lang="zh-CN" altLang="en-US" smtClean="0"/>
              <a:pPr/>
              <a:t>2014/9/2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C4F9AC-7D11-4BC7-9765-DB484D5FD47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5AF16F-E175-4AE0-9B90-9D4FB4FF913E}" type="datetimeFigureOut">
              <a:rPr lang="zh-CN" altLang="en-US" smtClean="0"/>
              <a:pPr/>
              <a:t>2014/9/2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ED7ADD-A65F-4384-B80E-AA601445822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96105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digitalenterprise.org/models/models.html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digitalenterprise.org/models/models.html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D7ADD-A65F-4384-B80E-AA601445822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撮合：准确度、议价能力、必要度、频度。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D7ADD-A65F-4384-B80E-AA601445822E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D7ADD-A65F-4384-B80E-AA601445822E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7811261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defRPr/>
            </a:pPr>
            <a:endParaRPr lang="en-US" altLang="zh-CN" sz="1600" dirty="0" smtClean="0">
              <a:solidFill>
                <a:srgbClr val="E7F3F4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0793DE-4CF4-4741-83CA-68268257BD2B}" type="slidenum">
              <a:rPr lang="zh-CN" altLang="en-US" smtClean="0"/>
              <a:pPr>
                <a:defRPr/>
              </a:pPr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defRPr/>
            </a:pPr>
            <a:endParaRPr lang="en-US" altLang="zh-CN" sz="1600" dirty="0" smtClean="0">
              <a:solidFill>
                <a:srgbClr val="E7F3F4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0793DE-4CF4-4741-83CA-68268257BD2B}" type="slidenum">
              <a:rPr lang="zh-CN" altLang="en-US" smtClean="0"/>
              <a:pPr>
                <a:defRPr/>
              </a:pPr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defRPr/>
            </a:pPr>
            <a:endParaRPr lang="en-US" altLang="zh-CN" sz="1600" dirty="0" smtClean="0">
              <a:solidFill>
                <a:srgbClr val="E7F3F4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0793DE-4CF4-4741-83CA-68268257BD2B}" type="slidenum">
              <a:rPr lang="zh-CN" altLang="en-US" smtClean="0"/>
              <a:pPr>
                <a:defRPr/>
              </a:pPr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defRPr/>
            </a:pPr>
            <a:endParaRPr lang="en-US" altLang="zh-CN" sz="1600" dirty="0" smtClean="0">
              <a:solidFill>
                <a:srgbClr val="E7F3F4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0793DE-4CF4-4741-83CA-68268257BD2B}" type="slidenum">
              <a:rPr lang="zh-CN" altLang="en-US" smtClean="0"/>
              <a:pPr>
                <a:defRPr/>
              </a:pPr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defRPr/>
            </a:pPr>
            <a:endParaRPr lang="en-US" altLang="zh-CN" sz="1600" dirty="0" smtClean="0">
              <a:solidFill>
                <a:srgbClr val="E7F3F4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0793DE-4CF4-4741-83CA-68268257BD2B}" type="slidenum">
              <a:rPr lang="zh-CN" altLang="en-US" smtClean="0"/>
              <a:pPr>
                <a:defRPr/>
              </a:pPr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平台赚钱的</a:t>
            </a:r>
            <a:r>
              <a:rPr lang="en-US" altLang="zh-CN" dirty="0" smtClean="0"/>
              <a:t>4</a:t>
            </a:r>
            <a:r>
              <a:rPr lang="zh-CN" altLang="en-US" dirty="0" smtClean="0"/>
              <a:t>个理论模型：</a:t>
            </a:r>
            <a:endParaRPr lang="en-US" altLang="zh-CN" dirty="0" smtClean="0"/>
          </a:p>
          <a:p>
            <a:r>
              <a:rPr lang="en-US" altLang="zh-CN" dirty="0" smtClean="0"/>
              <a:t>1</a:t>
            </a:r>
            <a:r>
              <a:rPr lang="zh-CN" altLang="en-US" dirty="0" smtClean="0"/>
              <a:t>、八爪鱼：平台是什么，有什么基本特征</a:t>
            </a:r>
            <a:endParaRPr lang="en-US" altLang="zh-CN" dirty="0" smtClean="0"/>
          </a:p>
          <a:p>
            <a:r>
              <a:rPr lang="en-US" altLang="zh-CN" dirty="0" smtClean="0"/>
              <a:t>2</a:t>
            </a:r>
            <a:r>
              <a:rPr lang="zh-CN" altLang="en-US" dirty="0" smtClean="0"/>
              <a:t>、金字塔：花钱的客户有哪些需求，如何满足，从而形成商业模式</a:t>
            </a:r>
            <a:endParaRPr lang="en-US" altLang="zh-CN" dirty="0" smtClean="0"/>
          </a:p>
          <a:p>
            <a:r>
              <a:rPr lang="en-US" altLang="zh-CN" dirty="0" smtClean="0"/>
              <a:t>3</a:t>
            </a:r>
            <a:r>
              <a:rPr lang="zh-CN" altLang="en-US" dirty="0" smtClean="0"/>
              <a:t>、九宫格：搭建营销路径是平台最主要的商业模式</a:t>
            </a:r>
            <a:endParaRPr lang="en-US" altLang="zh-CN" dirty="0" smtClean="0"/>
          </a:p>
          <a:p>
            <a:r>
              <a:rPr lang="en-US" altLang="zh-CN" dirty="0" smtClean="0"/>
              <a:t>4</a:t>
            </a:r>
            <a:r>
              <a:rPr lang="zh-CN" altLang="en-US" dirty="0" smtClean="0"/>
              <a:t>、排球：能否更直接一点，把用户直接变成客户，超越传统广告模式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D7ADD-A65F-4384-B80E-AA601445822E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81126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D7ADD-A65F-4384-B80E-AA601445822E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81126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D7ADD-A65F-4384-B80E-AA601445822E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811261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D7ADD-A65F-4384-B80E-AA601445822E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81126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D7ADD-A65F-4384-B80E-AA601445822E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811261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细分类参考由 </a:t>
            </a:r>
            <a:r>
              <a:rPr lang="en-US" altLang="zh-CN" sz="1200" dirty="0" smtClean="0">
                <a:latin typeface="微软雅黑" pitchFamily="34" charset="-122"/>
                <a:ea typeface="微软雅黑" pitchFamily="34" charset="-122"/>
              </a:rPr>
              <a:t>Dr. </a:t>
            </a:r>
            <a:r>
              <a:rPr lang="en-US" altLang="zh-CN" sz="1200" dirty="0" smtClean="0">
                <a:latin typeface="微软雅黑" pitchFamily="34" charset="-122"/>
                <a:ea typeface="微软雅黑" pitchFamily="34" charset="-122"/>
                <a:hlinkClick r:id="rId3"/>
              </a:rPr>
              <a:t>Michael </a:t>
            </a:r>
            <a:r>
              <a:rPr lang="en-US" altLang="zh-CN" sz="1200" dirty="0" err="1" smtClean="0">
                <a:latin typeface="微软雅黑" pitchFamily="34" charset="-122"/>
                <a:ea typeface="微软雅黑" pitchFamily="34" charset="-122"/>
                <a:hlinkClick r:id="rId3"/>
              </a:rPr>
              <a:t>Rappa</a:t>
            </a:r>
            <a:r>
              <a:rPr lang="en-US" altLang="zh-CN" sz="1200" dirty="0" smtClean="0">
                <a:latin typeface="微软雅黑" pitchFamily="34" charset="-122"/>
                <a:ea typeface="微软雅黑" pitchFamily="34" charset="-122"/>
                <a:hlinkClick r:id="rId3"/>
              </a:rPr>
              <a:t> 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等对互联网商业模式的研究：</a:t>
            </a:r>
            <a:endParaRPr lang="en-US" altLang="zh-CN" sz="12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dirty="0" smtClean="0"/>
              <a:t>http://digitalenterprise.org/models/models.html</a:t>
            </a:r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D7ADD-A65F-4384-B80E-AA601445822E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811261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细分类参考由 </a:t>
            </a:r>
            <a:r>
              <a:rPr lang="en-US" altLang="zh-CN" sz="1200" dirty="0" smtClean="0">
                <a:latin typeface="微软雅黑" pitchFamily="34" charset="-122"/>
                <a:ea typeface="微软雅黑" pitchFamily="34" charset="-122"/>
              </a:rPr>
              <a:t>Dr. </a:t>
            </a:r>
            <a:r>
              <a:rPr lang="en-US" altLang="zh-CN" sz="1200" dirty="0" smtClean="0">
                <a:latin typeface="微软雅黑" pitchFamily="34" charset="-122"/>
                <a:ea typeface="微软雅黑" pitchFamily="34" charset="-122"/>
                <a:hlinkClick r:id="rId3"/>
              </a:rPr>
              <a:t>Michael </a:t>
            </a:r>
            <a:r>
              <a:rPr lang="en-US" altLang="zh-CN" sz="1200" dirty="0" err="1" smtClean="0">
                <a:latin typeface="微软雅黑" pitchFamily="34" charset="-122"/>
                <a:ea typeface="微软雅黑" pitchFamily="34" charset="-122"/>
                <a:hlinkClick r:id="rId3"/>
              </a:rPr>
              <a:t>Rappa</a:t>
            </a:r>
            <a:r>
              <a:rPr lang="en-US" altLang="zh-CN" sz="1200" dirty="0" smtClean="0">
                <a:latin typeface="微软雅黑" pitchFamily="34" charset="-122"/>
                <a:ea typeface="微软雅黑" pitchFamily="34" charset="-122"/>
                <a:hlinkClick r:id="rId3"/>
              </a:rPr>
              <a:t> 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等对互联网商业模式的研究：</a:t>
            </a:r>
            <a:endParaRPr lang="en-US" altLang="zh-CN" sz="12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dirty="0" smtClean="0"/>
              <a:t>http://digitalenterprise.org/models/models.html</a:t>
            </a:r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D7ADD-A65F-4384-B80E-AA601445822E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811261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D7ADD-A65F-4384-B80E-AA601445822E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81126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2011工作\周报\xianghailong\img\bg_c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1470" y="1130478"/>
            <a:ext cx="9442487" cy="4013057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7186" y="1"/>
            <a:ext cx="7772400" cy="428610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14282" y="589346"/>
            <a:ext cx="8643998" cy="428628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9C3BABE4-52A5-4B0F-907F-4727857335A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9C3BABE4-52A5-4B0F-907F-4727857335A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36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199C-2D49-460C-AFC3-D7A88CFF3C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2011工作\周报\xianghailong\img\bg_c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1470" y="1130478"/>
            <a:ext cx="9442487" cy="4013057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7186" y="1"/>
            <a:ext cx="7772400" cy="428610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14282" y="589346"/>
            <a:ext cx="8643998" cy="428628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C3BABE4-52A5-4B0F-907F-4727857335A2}" type="slidenum">
              <a:rPr lang="zh-CN" altLang="en-US" smtClean="0">
                <a:solidFill>
                  <a:prstClr val="black"/>
                </a:solidFill>
                <a:latin typeface="Arial" pitchFamily="34" charset="0"/>
                <a:ea typeface="宋体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C3BABE4-52A5-4B0F-907F-4727857335A2}" type="slidenum">
              <a:rPr lang="zh-CN" altLang="en-US" smtClean="0">
                <a:solidFill>
                  <a:prstClr val="black"/>
                </a:solidFill>
                <a:latin typeface="Arial" pitchFamily="34" charset="0"/>
                <a:ea typeface="宋体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C3BABE4-52A5-4B0F-907F-4727857335A2}" type="slidenum">
              <a:rPr lang="zh-CN" altLang="en-US" smtClean="0">
                <a:solidFill>
                  <a:prstClr val="black"/>
                </a:solidFill>
                <a:latin typeface="Arial" pitchFamily="34" charset="0"/>
                <a:ea typeface="宋体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C3BABE4-52A5-4B0F-907F-4727857335A2}" type="slidenum">
              <a:rPr lang="zh-CN" altLang="en-US" smtClean="0">
                <a:solidFill>
                  <a:prstClr val="black"/>
                </a:solidFill>
                <a:latin typeface="Arial" pitchFamily="34" charset="0"/>
                <a:ea typeface="宋体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C3BABE4-52A5-4B0F-907F-4727857335A2}" type="slidenum">
              <a:rPr lang="zh-CN" altLang="en-US" smtClean="0">
                <a:solidFill>
                  <a:prstClr val="black"/>
                </a:solidFill>
                <a:latin typeface="Arial" pitchFamily="34" charset="0"/>
                <a:ea typeface="宋体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C3BABE4-52A5-4B0F-907F-4727857335A2}" type="slidenum">
              <a:rPr lang="zh-CN" altLang="en-US" smtClean="0">
                <a:solidFill>
                  <a:prstClr val="black"/>
                </a:solidFill>
                <a:latin typeface="Arial" pitchFamily="34" charset="0"/>
                <a:ea typeface="宋体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9C3BABE4-52A5-4B0F-907F-4727857335A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05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C3BABE4-52A5-4B0F-907F-4727857335A2}" type="slidenum">
              <a:rPr lang="zh-CN" altLang="en-US" smtClean="0">
                <a:solidFill>
                  <a:prstClr val="black"/>
                </a:solidFill>
                <a:latin typeface="Arial" pitchFamily="34" charset="0"/>
                <a:ea typeface="宋体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2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C3BABE4-52A5-4B0F-907F-4727857335A2}" type="slidenum">
              <a:rPr lang="zh-CN" altLang="en-US" smtClean="0">
                <a:solidFill>
                  <a:prstClr val="black"/>
                </a:solidFill>
                <a:latin typeface="Arial" pitchFamily="34" charset="0"/>
                <a:ea typeface="宋体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C3BABE4-52A5-4B0F-907F-4727857335A2}" type="slidenum">
              <a:rPr lang="zh-CN" altLang="en-US" smtClean="0">
                <a:solidFill>
                  <a:prstClr val="black"/>
                </a:solidFill>
                <a:latin typeface="Arial" pitchFamily="34" charset="0"/>
                <a:ea typeface="宋体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C3BABE4-52A5-4B0F-907F-4727857335A2}" type="slidenum">
              <a:rPr lang="zh-CN" altLang="en-US" smtClean="0">
                <a:solidFill>
                  <a:prstClr val="black"/>
                </a:solidFill>
                <a:latin typeface="Arial" pitchFamily="34" charset="0"/>
                <a:ea typeface="宋体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2011工作\周报\xianghailong\img\bg_c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1470" y="1130478"/>
            <a:ext cx="9442487" cy="4013057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7186" y="1"/>
            <a:ext cx="7772400" cy="428610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14282" y="589346"/>
            <a:ext cx="8643998" cy="428628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9C3BABE4-52A5-4B0F-907F-4727857335A2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9C3BABE4-52A5-4B0F-907F-4727857335A2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9C3BABE4-52A5-4B0F-907F-4727857335A2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9C3BABE4-52A5-4B0F-907F-4727857335A2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9C3BABE4-52A5-4B0F-907F-4727857335A2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9C3BABE4-52A5-4B0F-907F-4727857335A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9C3BABE4-52A5-4B0F-907F-4727857335A2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05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9C3BABE4-52A5-4B0F-907F-4727857335A2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2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9C3BABE4-52A5-4B0F-907F-4727857335A2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9C3BABE4-52A5-4B0F-907F-4727857335A2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9C3BABE4-52A5-4B0F-907F-4727857335A2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2011工作\周报\xianghailong\img\bg_c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1470" y="1130478"/>
            <a:ext cx="9442487" cy="4013057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7186" y="1"/>
            <a:ext cx="7772400" cy="428610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14282" y="589346"/>
            <a:ext cx="8643998" cy="428628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9C3BABE4-52A5-4B0F-907F-4727857335A2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9C3BABE4-52A5-4B0F-907F-4727857335A2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9C3BABE4-52A5-4B0F-907F-4727857335A2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9C3BABE4-52A5-4B0F-907F-4727857335A2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9C3BABE4-52A5-4B0F-907F-4727857335A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9C3BABE4-52A5-4B0F-907F-4727857335A2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9C3BABE4-52A5-4B0F-907F-4727857335A2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05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9C3BABE4-52A5-4B0F-907F-4727857335A2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2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9C3BABE4-52A5-4B0F-907F-4727857335A2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9C3BABE4-52A5-4B0F-907F-4727857335A2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9C3BABE4-52A5-4B0F-907F-4727857335A2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2011工作\周报\xianghailong\img\bg_c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1470" y="1130478"/>
            <a:ext cx="9442487" cy="4013057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7186" y="1"/>
            <a:ext cx="7772400" cy="428610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14282" y="589346"/>
            <a:ext cx="8643998" cy="428628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C3BABE4-52A5-4B0F-907F-4727857335A2}" type="slidenum">
              <a:rPr lang="zh-CN" altLang="en-US" smtClean="0">
                <a:solidFill>
                  <a:prstClr val="black"/>
                </a:solidFill>
                <a:latin typeface="Arial" pitchFamily="34" charset="0"/>
                <a:ea typeface="宋体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C3BABE4-52A5-4B0F-907F-4727857335A2}" type="slidenum">
              <a:rPr lang="zh-CN" altLang="en-US" smtClean="0">
                <a:solidFill>
                  <a:prstClr val="black"/>
                </a:solidFill>
                <a:latin typeface="Arial" pitchFamily="34" charset="0"/>
                <a:ea typeface="宋体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C3BABE4-52A5-4B0F-907F-4727857335A2}" type="slidenum">
              <a:rPr lang="zh-CN" altLang="en-US" smtClean="0">
                <a:solidFill>
                  <a:prstClr val="black"/>
                </a:solidFill>
                <a:latin typeface="Arial" pitchFamily="34" charset="0"/>
                <a:ea typeface="宋体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9C3BABE4-52A5-4B0F-907F-4727857335A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C3BABE4-52A5-4B0F-907F-4727857335A2}" type="slidenum">
              <a:rPr lang="zh-CN" altLang="en-US" smtClean="0">
                <a:solidFill>
                  <a:prstClr val="black"/>
                </a:solidFill>
                <a:latin typeface="Arial" pitchFamily="34" charset="0"/>
                <a:ea typeface="宋体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C3BABE4-52A5-4B0F-907F-4727857335A2}" type="slidenum">
              <a:rPr lang="zh-CN" altLang="en-US" smtClean="0">
                <a:solidFill>
                  <a:prstClr val="black"/>
                </a:solidFill>
                <a:latin typeface="Arial" pitchFamily="34" charset="0"/>
                <a:ea typeface="宋体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C3BABE4-52A5-4B0F-907F-4727857335A2}" type="slidenum">
              <a:rPr lang="zh-CN" altLang="en-US" smtClean="0">
                <a:solidFill>
                  <a:prstClr val="black"/>
                </a:solidFill>
                <a:latin typeface="Arial" pitchFamily="34" charset="0"/>
                <a:ea typeface="宋体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05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C3BABE4-52A5-4B0F-907F-4727857335A2}" type="slidenum">
              <a:rPr lang="zh-CN" altLang="en-US" smtClean="0">
                <a:solidFill>
                  <a:prstClr val="black"/>
                </a:solidFill>
                <a:latin typeface="Arial" pitchFamily="34" charset="0"/>
                <a:ea typeface="宋体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2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C3BABE4-52A5-4B0F-907F-4727857335A2}" type="slidenum">
              <a:rPr lang="zh-CN" altLang="en-US" smtClean="0">
                <a:solidFill>
                  <a:prstClr val="black"/>
                </a:solidFill>
                <a:latin typeface="Arial" pitchFamily="34" charset="0"/>
                <a:ea typeface="宋体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C3BABE4-52A5-4B0F-907F-4727857335A2}" type="slidenum">
              <a:rPr lang="zh-CN" altLang="en-US" smtClean="0">
                <a:solidFill>
                  <a:prstClr val="black"/>
                </a:solidFill>
                <a:latin typeface="Arial" pitchFamily="34" charset="0"/>
                <a:ea typeface="宋体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C3BABE4-52A5-4B0F-907F-4727857335A2}" type="slidenum">
              <a:rPr lang="zh-CN" altLang="en-US" smtClean="0">
                <a:solidFill>
                  <a:prstClr val="black"/>
                </a:solidFill>
                <a:latin typeface="Arial" pitchFamily="34" charset="0"/>
                <a:ea typeface="宋体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2011工作\周报\xianghailong\img\bg_c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1470" y="1130478"/>
            <a:ext cx="9442487" cy="4013057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7186" y="1"/>
            <a:ext cx="7772400" cy="428610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14282" y="589346"/>
            <a:ext cx="8643998" cy="428628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9C3BABE4-52A5-4B0F-907F-4727857335A2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9C3BABE4-52A5-4B0F-907F-4727857335A2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9C3BABE4-52A5-4B0F-907F-4727857335A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9C3BABE4-52A5-4B0F-907F-4727857335A2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9C3BABE4-52A5-4B0F-907F-4727857335A2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9C3BABE4-52A5-4B0F-907F-4727857335A2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9C3BABE4-52A5-4B0F-907F-4727857335A2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05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9C3BABE4-52A5-4B0F-907F-4727857335A2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2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9C3BABE4-52A5-4B0F-907F-4727857335A2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9C3BABE4-52A5-4B0F-907F-4727857335A2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9C3BABE4-52A5-4B0F-907F-4727857335A2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9C3BABE4-52A5-4B0F-907F-4727857335A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05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9C3BABE4-52A5-4B0F-907F-4727857335A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2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9C3BABE4-52A5-4B0F-907F-4727857335A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4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pic>
        <p:nvPicPr>
          <p:cNvPr id="3074" name="Picture 2" descr="F:\2011工作\周报\xianghailong\img\bg_top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-13"/>
            <a:ext cx="9144000" cy="642925"/>
          </a:xfrm>
          <a:prstGeom prst="rect">
            <a:avLst/>
          </a:prstGeom>
          <a:noFill/>
        </p:spPr>
      </p:pic>
      <p:sp>
        <p:nvSpPr>
          <p:cNvPr id="9" name="矩形 8"/>
          <p:cNvSpPr/>
          <p:nvPr/>
        </p:nvSpPr>
        <p:spPr>
          <a:xfrm>
            <a:off x="0" y="5089938"/>
            <a:ext cx="9144000" cy="53579"/>
          </a:xfrm>
          <a:prstGeom prst="rect">
            <a:avLst/>
          </a:prstGeom>
          <a:solidFill>
            <a:srgbClr val="1E82B4">
              <a:alpha val="9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45A795-15FE-4E05-AF39-6D1D8339BA95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宋体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1026" name="Picture 2" descr="F:\2011工作\周报\xianghailong\img\b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5"/>
            <a:ext cx="9144000" cy="5143501"/>
          </a:xfrm>
          <a:prstGeom prst="rect">
            <a:avLst/>
          </a:prstGeom>
          <a:noFill/>
        </p:spPr>
      </p:pic>
      <p:pic>
        <p:nvPicPr>
          <p:cNvPr id="1027" name="Picture 3" descr="F:\2011工作\周报\xianghailong\img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62" y="214313"/>
            <a:ext cx="1536432" cy="375049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pic>
        <p:nvPicPr>
          <p:cNvPr id="3074" name="Picture 2" descr="F:\2011工作\周报\xianghailong\img\bg_top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-13"/>
            <a:ext cx="9144000" cy="642925"/>
          </a:xfrm>
          <a:prstGeom prst="rect">
            <a:avLst/>
          </a:prstGeom>
          <a:noFill/>
        </p:spPr>
      </p:pic>
      <p:sp>
        <p:nvSpPr>
          <p:cNvPr id="9" name="矩形 8"/>
          <p:cNvSpPr/>
          <p:nvPr/>
        </p:nvSpPr>
        <p:spPr>
          <a:xfrm>
            <a:off x="0" y="5089938"/>
            <a:ext cx="9144000" cy="53579"/>
          </a:xfrm>
          <a:prstGeom prst="rect">
            <a:avLst/>
          </a:prstGeom>
          <a:solidFill>
            <a:srgbClr val="1E82B4">
              <a:alpha val="9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0" name="Picture 3" descr="F:\2011工作\周报\xianghailong\img\logo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858183" y="4714907"/>
            <a:ext cx="1097453" cy="26789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pic>
        <p:nvPicPr>
          <p:cNvPr id="3074" name="Picture 2" descr="F:\2011工作\周报\xianghailong\img\bg_top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-13"/>
            <a:ext cx="9144000" cy="642925"/>
          </a:xfrm>
          <a:prstGeom prst="rect">
            <a:avLst/>
          </a:prstGeom>
          <a:noFill/>
        </p:spPr>
      </p:pic>
      <p:sp>
        <p:nvSpPr>
          <p:cNvPr id="9" name="矩形 8"/>
          <p:cNvSpPr/>
          <p:nvPr/>
        </p:nvSpPr>
        <p:spPr>
          <a:xfrm>
            <a:off x="0" y="5089938"/>
            <a:ext cx="9144000" cy="53579"/>
          </a:xfrm>
          <a:prstGeom prst="rect">
            <a:avLst/>
          </a:prstGeom>
          <a:solidFill>
            <a:srgbClr val="1E82B4">
              <a:alpha val="9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0" name="Picture 3" descr="F:\2011工作\周报\xianghailong\img\logo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858183" y="4714907"/>
            <a:ext cx="1097453" cy="26789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pic>
        <p:nvPicPr>
          <p:cNvPr id="3074" name="Picture 2" descr="F:\2011工作\周报\xianghailong\img\bg_top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-13"/>
            <a:ext cx="9144000" cy="642925"/>
          </a:xfrm>
          <a:prstGeom prst="rect">
            <a:avLst/>
          </a:prstGeom>
          <a:noFill/>
        </p:spPr>
      </p:pic>
      <p:sp>
        <p:nvSpPr>
          <p:cNvPr id="9" name="矩形 8"/>
          <p:cNvSpPr/>
          <p:nvPr/>
        </p:nvSpPr>
        <p:spPr>
          <a:xfrm>
            <a:off x="0" y="5089938"/>
            <a:ext cx="9144000" cy="53579"/>
          </a:xfrm>
          <a:prstGeom prst="rect">
            <a:avLst/>
          </a:prstGeom>
          <a:solidFill>
            <a:srgbClr val="1E82B4">
              <a:alpha val="9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0" name="Picture 3" descr="F:\2011工作\周报\xianghailong\img\logo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858183" y="4714907"/>
            <a:ext cx="1097453" cy="26789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pic>
        <p:nvPicPr>
          <p:cNvPr id="3074" name="Picture 2" descr="F:\2011工作\周报\xianghailong\img\bg_top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-13"/>
            <a:ext cx="9144000" cy="642925"/>
          </a:xfrm>
          <a:prstGeom prst="rect">
            <a:avLst/>
          </a:prstGeom>
          <a:noFill/>
        </p:spPr>
      </p:pic>
      <p:sp>
        <p:nvSpPr>
          <p:cNvPr id="9" name="矩形 8"/>
          <p:cNvSpPr/>
          <p:nvPr/>
        </p:nvSpPr>
        <p:spPr>
          <a:xfrm>
            <a:off x="0" y="5089938"/>
            <a:ext cx="9144000" cy="53579"/>
          </a:xfrm>
          <a:prstGeom prst="rect">
            <a:avLst/>
          </a:prstGeom>
          <a:solidFill>
            <a:srgbClr val="1E82B4">
              <a:alpha val="9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0" name="Picture 3" descr="F:\2011工作\周报\xianghailong\img\logo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858183" y="4714907"/>
            <a:ext cx="1097453" cy="26789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pic>
        <p:nvPicPr>
          <p:cNvPr id="3074" name="Picture 2" descr="F:\2011工作\周报\xianghailong\img\bg_top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-13"/>
            <a:ext cx="9144000" cy="642925"/>
          </a:xfrm>
          <a:prstGeom prst="rect">
            <a:avLst/>
          </a:prstGeom>
          <a:noFill/>
        </p:spPr>
      </p:pic>
      <p:sp>
        <p:nvSpPr>
          <p:cNvPr id="9" name="矩形 8"/>
          <p:cNvSpPr/>
          <p:nvPr/>
        </p:nvSpPr>
        <p:spPr>
          <a:xfrm>
            <a:off x="0" y="5089938"/>
            <a:ext cx="9144000" cy="53579"/>
          </a:xfrm>
          <a:prstGeom prst="rect">
            <a:avLst/>
          </a:prstGeom>
          <a:solidFill>
            <a:srgbClr val="1E82B4">
              <a:alpha val="9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0" name="Picture 3" descr="F:\2011工作\周报\xianghailong\img\logo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858183" y="4714907"/>
            <a:ext cx="1097453" cy="26789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notesSlide" Target="../notesSlides/notesSlide13.xml"/><Relationship Id="rId7" Type="http://schemas.openxmlformats.org/officeDocument/2006/relationships/diagramColors" Target="../diagrams/colors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383618"/>
            <a:ext cx="9144000" cy="2052228"/>
          </a:xfrm>
          <a:prstGeom prst="rect">
            <a:avLst/>
          </a:prstGeom>
          <a:solidFill>
            <a:srgbClr val="1E82B4">
              <a:alpha val="9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71472" y="1393023"/>
            <a:ext cx="7889530" cy="1404156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800" b="1" dirty="0" smtClean="0">
                <a:solidFill>
                  <a:schemeClr val="bg1"/>
                </a:solidFill>
                <a:latin typeface="Bradley Hand ITC" pitchFamily="66" charset="0"/>
              </a:rPr>
              <a:t>How Platforms Make Money</a:t>
            </a:r>
            <a:r>
              <a:rPr lang="zh-CN" altLang="en-US" sz="4800" b="1" dirty="0" smtClean="0">
                <a:solidFill>
                  <a:schemeClr val="bg1"/>
                </a:solidFill>
                <a:latin typeface="Bradley Hand ITC" pitchFamily="66" charset="0"/>
              </a:rPr>
              <a:t>？</a:t>
            </a:r>
            <a:endParaRPr lang="zh-CN" altLang="en-US" sz="4800" b="1" dirty="0">
              <a:solidFill>
                <a:schemeClr val="bg1"/>
              </a:solidFill>
              <a:latin typeface="Bradley Hand ITC" pitchFamily="66" charset="0"/>
            </a:endParaRPr>
          </a:p>
        </p:txBody>
      </p:sp>
      <p:sp>
        <p:nvSpPr>
          <p:cNvPr id="5" name="副标题 2"/>
          <p:cNvSpPr>
            <a:spLocks noGrp="1"/>
          </p:cNvSpPr>
          <p:nvPr>
            <p:ph type="subTitle" idx="1"/>
          </p:nvPr>
        </p:nvSpPr>
        <p:spPr>
          <a:xfrm>
            <a:off x="1285852" y="2946800"/>
            <a:ext cx="6400800" cy="1314450"/>
          </a:xfrm>
        </p:spPr>
        <p:txBody>
          <a:bodyPr>
            <a:normAutofit/>
          </a:bodyPr>
          <a:lstStyle/>
          <a:p>
            <a:pPr algn="ctr"/>
            <a:r>
              <a:rPr lang="en-US" altLang="zh-CN" sz="1600" b="1" dirty="0" smtClean="0">
                <a:solidFill>
                  <a:srgbClr val="FFFF00"/>
                </a:solidFill>
                <a:latin typeface="Bradley Hand ITC" pitchFamily="66" charset="0"/>
              </a:rPr>
              <a:t>yuhai@2014.09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图表 6"/>
          <p:cNvGraphicFramePr/>
          <p:nvPr/>
        </p:nvGraphicFramePr>
        <p:xfrm>
          <a:off x="0" y="483518"/>
          <a:ext cx="9144000" cy="4659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238" y="-143159"/>
            <a:ext cx="8083154" cy="658706"/>
          </a:xfr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800" dirty="0" smtClean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  <a:cs typeface="+mn-cs"/>
              </a:rPr>
              <a:t>Four Dimensions affect revenue scale - </a:t>
            </a:r>
            <a:r>
              <a:rPr lang="en-US" altLang="zh-CN" sz="2400" dirty="0" smtClean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  <a:cs typeface="+mn-cs"/>
              </a:rPr>
              <a:t>case of ads</a:t>
            </a:r>
            <a:endParaRPr lang="zh-CN" altLang="en-US" sz="2400" dirty="0">
              <a:solidFill>
                <a:srgbClr val="FFFF00"/>
              </a:solidFill>
              <a:latin typeface="Cambria Math" pitchFamily="18" charset="0"/>
              <a:ea typeface="微软雅黑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239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0" y="457448"/>
            <a:ext cx="9144000" cy="465998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7" name="图示 6"/>
          <p:cNvGraphicFramePr/>
          <p:nvPr/>
        </p:nvGraphicFramePr>
        <p:xfrm>
          <a:off x="2500298" y="1607339"/>
          <a:ext cx="4357718" cy="20597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椭圆 8"/>
          <p:cNvSpPr/>
          <p:nvPr/>
        </p:nvSpPr>
        <p:spPr>
          <a:xfrm>
            <a:off x="0" y="483518"/>
            <a:ext cx="3131840" cy="17145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400" dirty="0" smtClean="0">
                <a:latin typeface="Cambria Math" pitchFamily="18" charset="0"/>
                <a:ea typeface="Cambria Math" pitchFamily="18" charset="0"/>
              </a:rPr>
              <a:t>The tipping point of Marketing</a:t>
            </a:r>
          </a:p>
          <a:p>
            <a:endParaRPr lang="en-US" altLang="zh-CN" sz="1100" dirty="0" smtClean="0">
              <a:latin typeface="Cambria Math" pitchFamily="18" charset="0"/>
              <a:ea typeface="Cambria Math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altLang="zh-CN" sz="1100" dirty="0" smtClean="0">
                <a:latin typeface="Cambria Math" pitchFamily="18" charset="0"/>
                <a:ea typeface="Cambria Math" pitchFamily="18" charset="0"/>
              </a:rPr>
              <a:t>TV/Radio</a:t>
            </a:r>
            <a:r>
              <a:rPr lang="zh-CN" altLang="en-US" sz="1100" dirty="0" smtClean="0">
                <a:latin typeface="Cambria Math" pitchFamily="18" charset="0"/>
                <a:ea typeface="微软雅黑" pitchFamily="34" charset="-122"/>
              </a:rPr>
              <a:t>（</a:t>
            </a:r>
            <a:r>
              <a:rPr lang="en-US" altLang="zh-CN" sz="1100" dirty="0" smtClean="0">
                <a:latin typeface="Cambria Math" pitchFamily="18" charset="0"/>
                <a:ea typeface="Cambria Math" pitchFamily="18" charset="0"/>
              </a:rPr>
              <a:t>short/expensive)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1100" dirty="0" smtClean="0">
                <a:latin typeface="Cambria Math" pitchFamily="18" charset="0"/>
                <a:ea typeface="Cambria Math" pitchFamily="18" charset="0"/>
              </a:rPr>
              <a:t>Video website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1100" dirty="0" smtClean="0">
                <a:latin typeface="Cambria Math" pitchFamily="18" charset="0"/>
                <a:ea typeface="Cambria Math" pitchFamily="18" charset="0"/>
              </a:rPr>
              <a:t>Newspaper/magazine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1100" dirty="0" smtClean="0">
                <a:latin typeface="Cambria Math" pitchFamily="18" charset="0"/>
                <a:ea typeface="Cambria Math" pitchFamily="18" charset="0"/>
              </a:rPr>
              <a:t>Outdoors/bus/metro</a:t>
            </a:r>
            <a:endParaRPr lang="zh-CN" altLang="en-US" sz="1100" dirty="0">
              <a:latin typeface="Cambria Math" pitchFamily="18" charset="0"/>
              <a:ea typeface="微软雅黑" pitchFamily="34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6660232" y="2283718"/>
            <a:ext cx="2214546" cy="171451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1400" dirty="0" smtClean="0">
                <a:latin typeface="Cambria Math" pitchFamily="18" charset="0"/>
                <a:ea typeface="Cambria Math" pitchFamily="18" charset="0"/>
              </a:rPr>
              <a:t>Evaluation of marketing effect</a:t>
            </a:r>
          </a:p>
          <a:p>
            <a:pPr>
              <a:buFont typeface="Arial" pitchFamily="34" charset="0"/>
              <a:buChar char="•"/>
            </a:pPr>
            <a:endParaRPr lang="en-US" altLang="zh-CN" sz="1100" dirty="0" smtClean="0">
              <a:latin typeface="Cambria Math" pitchFamily="18" charset="0"/>
              <a:ea typeface="Cambria Math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altLang="zh-CN" sz="1100" dirty="0" smtClean="0">
                <a:latin typeface="Cambria Math" pitchFamily="18" charset="0"/>
                <a:ea typeface="微软雅黑" pitchFamily="34" charset="-122"/>
              </a:rPr>
              <a:t>official website</a:t>
            </a:r>
            <a:endParaRPr lang="en-US" altLang="zh-CN" sz="1100" dirty="0" smtClean="0">
              <a:latin typeface="Cambria Math" pitchFamily="18" charset="0"/>
              <a:ea typeface="Cambria Math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altLang="zh-CN" sz="1100" dirty="0" smtClean="0">
                <a:latin typeface="Cambria Math" pitchFamily="18" charset="0"/>
                <a:ea typeface="微软雅黑" pitchFamily="34" charset="-122"/>
              </a:rPr>
              <a:t>online shops</a:t>
            </a:r>
            <a:endParaRPr lang="en-US" altLang="zh-CN" sz="1100" dirty="0" smtClean="0">
              <a:latin typeface="Cambria Math" pitchFamily="18" charset="0"/>
              <a:ea typeface="Cambria Math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altLang="zh-CN" sz="1100" dirty="0" smtClean="0">
                <a:latin typeface="Cambria Math" pitchFamily="18" charset="0"/>
                <a:ea typeface="微软雅黑" pitchFamily="34" charset="-122"/>
              </a:rPr>
              <a:t>offline stores</a:t>
            </a:r>
            <a:endParaRPr lang="en-US" altLang="zh-CN" sz="1100" dirty="0" smtClean="0">
              <a:latin typeface="Cambria Math" pitchFamily="18" charset="0"/>
              <a:ea typeface="Cambria Math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altLang="zh-CN" sz="1100" dirty="0" smtClean="0">
                <a:latin typeface="Cambria Math" pitchFamily="18" charset="0"/>
                <a:ea typeface="微软雅黑" pitchFamily="34" charset="-122"/>
              </a:rPr>
              <a:t>supermarket </a:t>
            </a:r>
            <a:endParaRPr lang="zh-CN" altLang="en-US" sz="1100" dirty="0">
              <a:latin typeface="Cambria Math" pitchFamily="18" charset="0"/>
              <a:ea typeface="微软雅黑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491880" y="1347614"/>
            <a:ext cx="2808312" cy="2448272"/>
          </a:xfrm>
          <a:prstGeom prst="rect">
            <a:avLst/>
          </a:prstGeom>
          <a:solidFill>
            <a:schemeClr val="accent6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600" dirty="0" smtClean="0"/>
          </a:p>
          <a:p>
            <a:pPr algn="ctr"/>
            <a:endParaRPr lang="en-US" altLang="zh-CN" sz="1600" dirty="0" smtClean="0"/>
          </a:p>
          <a:p>
            <a:pPr algn="ctr"/>
            <a:endParaRPr lang="en-US" altLang="zh-CN" sz="1600" dirty="0" smtClean="0"/>
          </a:p>
          <a:p>
            <a:pPr algn="ctr"/>
            <a:endParaRPr lang="en-US" altLang="zh-CN" sz="1600" dirty="0" smtClean="0"/>
          </a:p>
          <a:p>
            <a:pPr algn="ctr"/>
            <a:endParaRPr lang="en-US" altLang="zh-CN" sz="1600" dirty="0" smtClean="0"/>
          </a:p>
          <a:p>
            <a:pPr algn="ctr"/>
            <a:endParaRPr lang="en-US" altLang="zh-CN" sz="1600" dirty="0" smtClean="0"/>
          </a:p>
          <a:p>
            <a:pPr algn="ctr"/>
            <a:endParaRPr lang="en-US" altLang="zh-CN" sz="1600" dirty="0" smtClean="0"/>
          </a:p>
          <a:p>
            <a:pPr algn="ctr"/>
            <a:endParaRPr lang="en-US" altLang="zh-CN" sz="1600" dirty="0" smtClean="0"/>
          </a:p>
          <a:p>
            <a:pPr algn="ctr"/>
            <a:endParaRPr lang="en-US" altLang="zh-CN" sz="1600" dirty="0" smtClean="0"/>
          </a:p>
          <a:p>
            <a:pPr algn="ctr"/>
            <a:endParaRPr lang="en-US" altLang="zh-CN" sz="2400" b="1" dirty="0" smtClean="0">
              <a:latin typeface="微软雅黑" pitchFamily="34" charset="-122"/>
              <a:ea typeface="微软雅黑" pitchFamily="34" charset="-122"/>
            </a:endParaRPr>
          </a:p>
          <a:p>
            <a:pPr algn="ctr"/>
            <a:endParaRPr lang="en-US" altLang="zh-CN" sz="2400" b="1" dirty="0" smtClean="0">
              <a:latin typeface="微软雅黑" pitchFamily="34" charset="-122"/>
              <a:ea typeface="微软雅黑" pitchFamily="34" charset="-122"/>
            </a:endParaRPr>
          </a:p>
          <a:p>
            <a:pPr algn="ctr"/>
            <a:endParaRPr lang="en-US" altLang="zh-CN" sz="2400" b="1" dirty="0" smtClean="0"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en-US" altLang="zh-CN" sz="2400" b="1" dirty="0" smtClean="0">
                <a:latin typeface="Cambria Math" pitchFamily="18" charset="0"/>
                <a:ea typeface="Cambria Math" pitchFamily="18" charset="0"/>
              </a:rPr>
              <a:t>Marketing Path</a:t>
            </a:r>
            <a:endParaRPr lang="zh-CN" altLang="en-US" sz="2400" b="1" dirty="0">
              <a:latin typeface="Cambria Math" pitchFamily="18" charset="0"/>
              <a:ea typeface="微软雅黑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0" y="4515966"/>
            <a:ext cx="34973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 smtClean="0">
                <a:solidFill>
                  <a:srgbClr val="FFCC66"/>
                </a:solidFill>
                <a:latin typeface="Cambria Math" pitchFamily="18" charset="0"/>
                <a:ea typeface="Cambria Math" pitchFamily="18" charset="0"/>
              </a:rPr>
              <a:t>Branding is rigid demand</a:t>
            </a:r>
          </a:p>
          <a:p>
            <a:r>
              <a:rPr lang="en-US" altLang="zh-CN" sz="1400" b="1" dirty="0" smtClean="0">
                <a:solidFill>
                  <a:srgbClr val="FFCC66"/>
                </a:solidFill>
                <a:latin typeface="Cambria Math" pitchFamily="18" charset="0"/>
                <a:ea typeface="Cambria Math" pitchFamily="18" charset="0"/>
              </a:rPr>
              <a:t>Extending and linkage are potential demand</a:t>
            </a:r>
            <a:endParaRPr lang="zh-CN" altLang="en-US" sz="1400" dirty="0">
              <a:solidFill>
                <a:srgbClr val="FFCC66"/>
              </a:solidFill>
              <a:latin typeface="Cambria Math" pitchFamily="18" charset="0"/>
            </a:endParaRPr>
          </a:p>
        </p:txBody>
      </p:sp>
      <p:sp>
        <p:nvSpPr>
          <p:cNvPr id="15" name="标题 1"/>
          <p:cNvSpPr txBox="1">
            <a:spLocks/>
          </p:cNvSpPr>
          <p:nvPr/>
        </p:nvSpPr>
        <p:spPr>
          <a:xfrm>
            <a:off x="0" y="-38100"/>
            <a:ext cx="7152599" cy="52322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/>
          <a:p>
            <a:r>
              <a:rPr lang="en-US" altLang="zh-CN" sz="2800" dirty="0" smtClean="0">
                <a:solidFill>
                  <a:srgbClr val="FFFF00"/>
                </a:solidFill>
                <a:latin typeface="Cambria" pitchFamily="18" charset="0"/>
                <a:ea typeface="微软雅黑" pitchFamily="34" charset="-122"/>
              </a:rPr>
              <a:t>Marketing Path – </a:t>
            </a:r>
            <a:r>
              <a:rPr lang="en-US" altLang="zh-CN" sz="2400" dirty="0" smtClean="0">
                <a:solidFill>
                  <a:srgbClr val="FFFF00"/>
                </a:solidFill>
                <a:latin typeface="Cambria" pitchFamily="18" charset="0"/>
                <a:ea typeface="微软雅黑" pitchFamily="34" charset="-122"/>
              </a:rPr>
              <a:t>based on two marketing practice</a:t>
            </a:r>
          </a:p>
        </p:txBody>
      </p:sp>
      <p:sp>
        <p:nvSpPr>
          <p:cNvPr id="10" name="右箭头 9"/>
          <p:cNvSpPr/>
          <p:nvPr/>
        </p:nvSpPr>
        <p:spPr>
          <a:xfrm>
            <a:off x="3131840" y="1347614"/>
            <a:ext cx="373150" cy="3750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右箭头 10"/>
          <p:cNvSpPr/>
          <p:nvPr/>
        </p:nvSpPr>
        <p:spPr>
          <a:xfrm>
            <a:off x="6084168" y="3003798"/>
            <a:ext cx="568084" cy="37505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32850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/>
          <p:cNvGrpSpPr/>
          <p:nvPr/>
        </p:nvGrpSpPr>
        <p:grpSpPr>
          <a:xfrm>
            <a:off x="7860" y="1507241"/>
            <a:ext cx="9136140" cy="3144134"/>
            <a:chOff x="7860" y="2339190"/>
            <a:chExt cx="9136140" cy="3823625"/>
          </a:xfrm>
        </p:grpSpPr>
        <p:sp>
          <p:nvSpPr>
            <p:cNvPr id="96" name="矩形标注 95"/>
            <p:cNvSpPr/>
            <p:nvPr/>
          </p:nvSpPr>
          <p:spPr>
            <a:xfrm>
              <a:off x="7860" y="2339190"/>
              <a:ext cx="9136140" cy="505293"/>
            </a:xfrm>
            <a:prstGeom prst="wedgeRectCallout">
              <a:avLst>
                <a:gd name="adj1" fmla="val 50058"/>
                <a:gd name="adj2" fmla="val -19327"/>
              </a:avLst>
            </a:prstGeom>
            <a:noFill/>
          </p:spPr>
          <p:txBody>
            <a:bodyPr wrap="square" rtlCol="0">
              <a:spAutoFit/>
            </a:bodyPr>
            <a:lstStyle/>
            <a:p>
              <a:pPr marR="0" lvl="0" indent="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zh-CN" altLang="en-US" sz="1400" b="1">
                <a:solidFill>
                  <a:srgbClr val="00B0F0"/>
                </a:solidFill>
                <a:latin typeface="Cambria Math" pitchFamily="18" charset="0"/>
                <a:ea typeface="微软雅黑" pitchFamily="34" charset="-122"/>
              </a:endParaRPr>
            </a:p>
          </p:txBody>
        </p:sp>
        <p:sp>
          <p:nvSpPr>
            <p:cNvPr id="97" name="矩形标注 96"/>
            <p:cNvSpPr/>
            <p:nvPr/>
          </p:nvSpPr>
          <p:spPr>
            <a:xfrm>
              <a:off x="7860" y="3447424"/>
              <a:ext cx="9136140" cy="505293"/>
            </a:xfrm>
            <a:prstGeom prst="wedgeRectCallout">
              <a:avLst>
                <a:gd name="adj1" fmla="val 50058"/>
                <a:gd name="adj2" fmla="val -19327"/>
              </a:avLst>
            </a:prstGeom>
            <a:noFill/>
          </p:spPr>
          <p:txBody>
            <a:bodyPr wrap="square" rtlCol="0">
              <a:spAutoFit/>
            </a:bodyPr>
            <a:lstStyle/>
            <a:p>
              <a:pPr marR="0" lvl="0" indent="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zh-CN" altLang="en-US" sz="1400" b="1">
                <a:solidFill>
                  <a:srgbClr val="00B0F0"/>
                </a:solidFill>
                <a:latin typeface="Cambria Math" pitchFamily="18" charset="0"/>
                <a:ea typeface="微软雅黑" pitchFamily="34" charset="-122"/>
              </a:endParaRPr>
            </a:p>
          </p:txBody>
        </p:sp>
        <p:sp>
          <p:nvSpPr>
            <p:cNvPr id="98" name="矩形标注 97"/>
            <p:cNvSpPr/>
            <p:nvPr/>
          </p:nvSpPr>
          <p:spPr>
            <a:xfrm>
              <a:off x="7860" y="4544668"/>
              <a:ext cx="9136140" cy="505293"/>
            </a:xfrm>
            <a:prstGeom prst="wedgeRectCallout">
              <a:avLst>
                <a:gd name="adj1" fmla="val 50058"/>
                <a:gd name="adj2" fmla="val -19327"/>
              </a:avLst>
            </a:prstGeom>
            <a:noFill/>
          </p:spPr>
          <p:txBody>
            <a:bodyPr wrap="square" rtlCol="0">
              <a:spAutoFit/>
            </a:bodyPr>
            <a:lstStyle/>
            <a:p>
              <a:pPr marR="0" lvl="0" indent="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zh-CN" altLang="en-US" sz="1400" b="1">
                <a:solidFill>
                  <a:srgbClr val="00B0F0"/>
                </a:solidFill>
                <a:latin typeface="Cambria Math" pitchFamily="18" charset="0"/>
                <a:ea typeface="微软雅黑" pitchFamily="34" charset="-122"/>
              </a:endParaRPr>
            </a:p>
          </p:txBody>
        </p:sp>
        <p:sp>
          <p:nvSpPr>
            <p:cNvPr id="99" name="矩形标注 98"/>
            <p:cNvSpPr/>
            <p:nvPr/>
          </p:nvSpPr>
          <p:spPr>
            <a:xfrm>
              <a:off x="7860" y="5657522"/>
              <a:ext cx="9136140" cy="505293"/>
            </a:xfrm>
            <a:prstGeom prst="wedgeRectCallout">
              <a:avLst>
                <a:gd name="adj1" fmla="val 50058"/>
                <a:gd name="adj2" fmla="val -19327"/>
              </a:avLst>
            </a:prstGeom>
            <a:noFill/>
          </p:spPr>
          <p:txBody>
            <a:bodyPr wrap="square" rtlCol="0">
              <a:spAutoFit/>
            </a:bodyPr>
            <a:lstStyle/>
            <a:p>
              <a:pPr marR="0" lvl="0" indent="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zh-CN" altLang="en-US" sz="1400" b="1">
                <a:solidFill>
                  <a:srgbClr val="00B0F0"/>
                </a:solidFill>
                <a:latin typeface="Cambria Math" pitchFamily="18" charset="0"/>
                <a:ea typeface="微软雅黑" pitchFamily="34" charset="-122"/>
              </a:endParaRPr>
            </a:p>
          </p:txBody>
        </p:sp>
      </p:grpSp>
      <p:sp>
        <p:nvSpPr>
          <p:cNvPr id="103" name="TextBox 102"/>
          <p:cNvSpPr txBox="1"/>
          <p:nvPr/>
        </p:nvSpPr>
        <p:spPr>
          <a:xfrm>
            <a:off x="0" y="1563638"/>
            <a:ext cx="1043608" cy="837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 dirty="0" smtClean="0">
                <a:solidFill>
                  <a:srgbClr val="00B0F0"/>
                </a:solidFill>
                <a:latin typeface="Cambria Math" pitchFamily="18" charset="0"/>
                <a:ea typeface="Cambria Math" pitchFamily="18" charset="0"/>
              </a:rPr>
              <a:t>Brand awareness</a:t>
            </a:r>
          </a:p>
          <a:p>
            <a:endParaRPr lang="en-US" altLang="zh-CN" sz="1000" b="1" dirty="0" smtClean="0">
              <a:solidFill>
                <a:srgbClr val="00B0F0"/>
              </a:solidFill>
              <a:latin typeface="Cambria Math" pitchFamily="18" charset="0"/>
              <a:ea typeface="Cambria Math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4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Catch</a:t>
            </a:r>
          </a:p>
        </p:txBody>
      </p:sp>
      <p:sp>
        <p:nvSpPr>
          <p:cNvPr id="102" name="矩形 101"/>
          <p:cNvSpPr/>
          <p:nvPr/>
        </p:nvSpPr>
        <p:spPr>
          <a:xfrm>
            <a:off x="0" y="9"/>
            <a:ext cx="9144000" cy="1507241"/>
          </a:xfrm>
          <a:prstGeom prst="rect">
            <a:avLst/>
          </a:prstGeom>
          <a:solidFill>
            <a:srgbClr val="27A6E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mbria Math" pitchFamily="18" charset="0"/>
              <a:ea typeface="黑体"/>
            </a:endParaRPr>
          </a:p>
        </p:txBody>
      </p:sp>
      <p:cxnSp>
        <p:nvCxnSpPr>
          <p:cNvPr id="104" name="直接连接符 103"/>
          <p:cNvCxnSpPr/>
          <p:nvPr/>
        </p:nvCxnSpPr>
        <p:spPr>
          <a:xfrm>
            <a:off x="-3529" y="1507241"/>
            <a:ext cx="9144000" cy="0"/>
          </a:xfrm>
          <a:prstGeom prst="line">
            <a:avLst/>
          </a:prstGeom>
          <a:noFill/>
          <a:ln w="9525" cap="flat" cmpd="sng" algn="ctr">
            <a:solidFill>
              <a:srgbClr val="DDDDDD">
                <a:shade val="95000"/>
                <a:satMod val="105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05" name="TextBox 104"/>
          <p:cNvSpPr txBox="1"/>
          <p:nvPr/>
        </p:nvSpPr>
        <p:spPr>
          <a:xfrm>
            <a:off x="35496" y="2571750"/>
            <a:ext cx="936104" cy="837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 dirty="0" smtClean="0">
                <a:solidFill>
                  <a:srgbClr val="00B0F0"/>
                </a:solidFill>
                <a:latin typeface="Cambria Math" pitchFamily="18" charset="0"/>
                <a:ea typeface="Cambria Math" pitchFamily="18" charset="0"/>
              </a:rPr>
              <a:t>Brand</a:t>
            </a:r>
          </a:p>
          <a:p>
            <a:r>
              <a:rPr lang="en-US" altLang="zh-CN" sz="1000" b="1" dirty="0" smtClean="0">
                <a:solidFill>
                  <a:srgbClr val="00B0F0"/>
                </a:solidFill>
                <a:latin typeface="Cambria Math" pitchFamily="18" charset="0"/>
                <a:ea typeface="Cambria Math" pitchFamily="18" charset="0"/>
              </a:rPr>
              <a:t>Favorite</a:t>
            </a:r>
          </a:p>
          <a:p>
            <a:endParaRPr lang="en-US" altLang="zh-CN" sz="1000" b="1" dirty="0" smtClean="0">
              <a:solidFill>
                <a:srgbClr val="00B0F0"/>
              </a:solidFill>
              <a:latin typeface="Cambria Math" pitchFamily="18" charset="0"/>
              <a:ea typeface="Cambria Math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4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Connect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35496" y="3515674"/>
            <a:ext cx="936104" cy="698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b="1" dirty="0" smtClean="0">
                <a:solidFill>
                  <a:srgbClr val="00B0F0"/>
                </a:solidFill>
                <a:latin typeface="Cambria Math" pitchFamily="18" charset="0"/>
                <a:ea typeface="Cambria Math" pitchFamily="18" charset="0"/>
              </a:rPr>
              <a:t>Purchase</a:t>
            </a:r>
            <a:r>
              <a:rPr lang="en-US" altLang="zh-CN" sz="1400" b="1" dirty="0" smtClean="0">
                <a:solidFill>
                  <a:srgbClr val="00B0F0"/>
                </a:solidFill>
                <a:latin typeface="Cambria Math" pitchFamily="18" charset="0"/>
                <a:ea typeface="Cambria Math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Close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31476" y="4409462"/>
            <a:ext cx="1037532" cy="683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 dirty="0" smtClean="0">
                <a:solidFill>
                  <a:srgbClr val="00B0F0"/>
                </a:solidFill>
                <a:latin typeface="Cambria Math" pitchFamily="18" charset="0"/>
                <a:ea typeface="Cambria Math" pitchFamily="18" charset="0"/>
              </a:rPr>
              <a:t>Brand loyalty</a:t>
            </a:r>
          </a:p>
          <a:p>
            <a:endParaRPr lang="en-US" altLang="zh-CN" sz="1000" b="1" dirty="0" smtClean="0">
              <a:solidFill>
                <a:srgbClr val="00B0F0"/>
              </a:solidFill>
              <a:latin typeface="Cambria Math" pitchFamily="18" charset="0"/>
              <a:ea typeface="Cambria Math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4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Continue</a:t>
            </a:r>
          </a:p>
        </p:txBody>
      </p:sp>
      <p:grpSp>
        <p:nvGrpSpPr>
          <p:cNvPr id="3" name="组合 4"/>
          <p:cNvGrpSpPr/>
          <p:nvPr/>
        </p:nvGrpSpPr>
        <p:grpSpPr>
          <a:xfrm>
            <a:off x="1109861" y="1507243"/>
            <a:ext cx="6758174" cy="3440772"/>
            <a:chOff x="1097161" y="2339190"/>
            <a:chExt cx="6758174" cy="4512758"/>
          </a:xfrm>
        </p:grpSpPr>
        <p:cxnSp>
          <p:nvCxnSpPr>
            <p:cNvPr id="117" name="直接连接符 116"/>
            <p:cNvCxnSpPr/>
            <p:nvPr/>
          </p:nvCxnSpPr>
          <p:spPr>
            <a:xfrm>
              <a:off x="1097161" y="2339190"/>
              <a:ext cx="0" cy="4500538"/>
            </a:xfrm>
            <a:prstGeom prst="line">
              <a:avLst/>
            </a:prstGeom>
            <a:noFill/>
            <a:ln w="9525" cap="flat" cmpd="sng" algn="ctr">
              <a:solidFill>
                <a:srgbClr val="DDDDD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18" name="直接连接符 117"/>
            <p:cNvCxnSpPr/>
            <p:nvPr/>
          </p:nvCxnSpPr>
          <p:spPr>
            <a:xfrm>
              <a:off x="2411760" y="2339190"/>
              <a:ext cx="0" cy="4500538"/>
            </a:xfrm>
            <a:prstGeom prst="line">
              <a:avLst/>
            </a:prstGeom>
            <a:noFill/>
            <a:ln w="9525" cap="flat" cmpd="sng" algn="ctr">
              <a:solidFill>
                <a:srgbClr val="DDDDD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20" name="直接连接符 119"/>
            <p:cNvCxnSpPr/>
            <p:nvPr/>
          </p:nvCxnSpPr>
          <p:spPr>
            <a:xfrm>
              <a:off x="3798901" y="2351410"/>
              <a:ext cx="0" cy="4500538"/>
            </a:xfrm>
            <a:prstGeom prst="line">
              <a:avLst/>
            </a:prstGeom>
            <a:noFill/>
            <a:ln w="9525" cap="flat" cmpd="sng" algn="ctr">
              <a:solidFill>
                <a:srgbClr val="DDDDD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21" name="直接连接符 120"/>
            <p:cNvCxnSpPr/>
            <p:nvPr/>
          </p:nvCxnSpPr>
          <p:spPr>
            <a:xfrm>
              <a:off x="5160774" y="2339190"/>
              <a:ext cx="0" cy="4500538"/>
            </a:xfrm>
            <a:prstGeom prst="line">
              <a:avLst/>
            </a:prstGeom>
            <a:noFill/>
            <a:ln w="9525" cap="flat" cmpd="sng" algn="ctr">
              <a:solidFill>
                <a:srgbClr val="DDDDD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57" name="直接连接符 156"/>
            <p:cNvCxnSpPr/>
            <p:nvPr/>
          </p:nvCxnSpPr>
          <p:spPr>
            <a:xfrm>
              <a:off x="6516216" y="2339190"/>
              <a:ext cx="0" cy="4500538"/>
            </a:xfrm>
            <a:prstGeom prst="line">
              <a:avLst/>
            </a:prstGeom>
            <a:noFill/>
            <a:ln w="9525" cap="flat" cmpd="sng" algn="ctr">
              <a:solidFill>
                <a:srgbClr val="DDDDD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63" name="直接连接符 162"/>
            <p:cNvCxnSpPr/>
            <p:nvPr/>
          </p:nvCxnSpPr>
          <p:spPr>
            <a:xfrm>
              <a:off x="7855335" y="2339190"/>
              <a:ext cx="0" cy="4500538"/>
            </a:xfrm>
            <a:prstGeom prst="line">
              <a:avLst/>
            </a:prstGeom>
            <a:noFill/>
            <a:ln w="9525" cap="flat" cmpd="sng" algn="ctr">
              <a:solidFill>
                <a:srgbClr val="DDDDDD">
                  <a:shade val="95000"/>
                  <a:satMod val="105000"/>
                </a:srgbClr>
              </a:solidFill>
              <a:prstDash val="solid"/>
            </a:ln>
            <a:effectLst/>
          </p:spPr>
        </p:cxnSp>
      </p:grpSp>
      <p:sp>
        <p:nvSpPr>
          <p:cNvPr id="181" name="TextBox 180"/>
          <p:cNvSpPr txBox="1"/>
          <p:nvPr/>
        </p:nvSpPr>
        <p:spPr>
          <a:xfrm>
            <a:off x="251520" y="22434"/>
            <a:ext cx="100811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Audience</a:t>
            </a:r>
            <a:r>
              <a:rPr kumimoji="0" lang="en-US" altLang="zh-CN" sz="1100" b="1" i="0" u="none" strike="noStrike" kern="0" cap="none" spc="0" normalizeH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 action</a:t>
            </a:r>
            <a:endParaRPr kumimoji="0" lang="en-US" altLang="zh-CN" sz="1100" b="1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mbria Math" pitchFamily="18" charset="0"/>
              <a:ea typeface="Cambria Math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b="1" kern="0" dirty="0" smtClean="0">
                <a:solidFill>
                  <a:srgbClr val="FFCC66"/>
                </a:solidFill>
                <a:latin typeface="Cambria Math" pitchFamily="18" charset="0"/>
                <a:ea typeface="Cambria Math" pitchFamily="18" charset="0"/>
              </a:rPr>
              <a:t>     3R</a:t>
            </a:r>
          </a:p>
        </p:txBody>
      </p:sp>
      <p:cxnSp>
        <p:nvCxnSpPr>
          <p:cNvPr id="182" name="直接连接符 181"/>
          <p:cNvCxnSpPr/>
          <p:nvPr/>
        </p:nvCxnSpPr>
        <p:spPr>
          <a:xfrm>
            <a:off x="0" y="303498"/>
            <a:ext cx="1115616" cy="91810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TextBox 182"/>
          <p:cNvSpPr txBox="1"/>
          <p:nvPr/>
        </p:nvSpPr>
        <p:spPr>
          <a:xfrm>
            <a:off x="0" y="891466"/>
            <a:ext cx="140415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100" b="1" kern="0" dirty="0" smtClean="0">
                <a:solidFill>
                  <a:sysClr val="window" lastClr="FFFFFF"/>
                </a:solidFill>
                <a:latin typeface="Cambria Math" pitchFamily="18" charset="0"/>
                <a:ea typeface="Cambria Math" pitchFamily="18" charset="0"/>
              </a:rPr>
              <a:t>Marketing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100" b="1" kern="0" dirty="0" smtClean="0">
                <a:solidFill>
                  <a:sysClr val="window" lastClr="FFFFFF"/>
                </a:solidFill>
                <a:latin typeface="Cambria Math" pitchFamily="18" charset="0"/>
                <a:ea typeface="Cambria Math" pitchFamily="18" charset="0"/>
              </a:rPr>
              <a:t>stage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4C</a:t>
            </a:r>
          </a:p>
        </p:txBody>
      </p:sp>
      <p:graphicFrame>
        <p:nvGraphicFramePr>
          <p:cNvPr id="253" name="表格 252"/>
          <p:cNvGraphicFramePr>
            <a:graphicFrameLocks noGrp="1"/>
          </p:cNvGraphicFramePr>
          <p:nvPr/>
        </p:nvGraphicFramePr>
        <p:xfrm>
          <a:off x="1115616" y="0"/>
          <a:ext cx="8028384" cy="15107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8064"/>
                <a:gridCol w="1326232"/>
                <a:gridCol w="1349896"/>
                <a:gridCol w="1386408"/>
                <a:gridCol w="1368152"/>
                <a:gridCol w="1259632"/>
              </a:tblGrid>
              <a:tr h="573528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rgbClr val="FFCC66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Reach</a:t>
                      </a:r>
                      <a:endParaRPr lang="zh-CN" altLang="en-US" sz="1800" dirty="0">
                        <a:solidFill>
                          <a:srgbClr val="FFCC66"/>
                        </a:solidFill>
                        <a:latin typeface="Cambria Math" pitchFamily="18" charset="0"/>
                        <a:ea typeface="微软雅黑" pitchFamily="34" charset="-122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800" b="1" kern="1200" dirty="0" smtClean="0">
                          <a:solidFill>
                            <a:srgbClr val="FFCC66"/>
                          </a:solidFill>
                          <a:latin typeface="Cambria Math" pitchFamily="18" charset="0"/>
                          <a:ea typeface="Cambria Math" pitchFamily="18" charset="0"/>
                          <a:cs typeface="+mn-cs"/>
                        </a:rPr>
                        <a:t>Resonate</a:t>
                      </a:r>
                      <a:endParaRPr lang="zh-CN" altLang="en-US" sz="1800" b="1" kern="1200" dirty="0" smtClean="0">
                        <a:solidFill>
                          <a:srgbClr val="FFCC66"/>
                        </a:solidFill>
                        <a:latin typeface="Cambria Math" pitchFamily="18" charset="0"/>
                        <a:ea typeface="微软雅黑" pitchFamily="34" charset="-122"/>
                        <a:cs typeface="+mn-cs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800" b="1" kern="1200" dirty="0" smtClean="0">
                          <a:solidFill>
                            <a:srgbClr val="FFCC66"/>
                          </a:solidFill>
                          <a:latin typeface="Cambria Math" pitchFamily="18" charset="0"/>
                          <a:ea typeface="Cambria Math" pitchFamily="18" charset="0"/>
                          <a:cs typeface="+mn-cs"/>
                        </a:rPr>
                        <a:t>React</a:t>
                      </a:r>
                      <a:endParaRPr lang="zh-CN" altLang="en-US" sz="1800" b="1" kern="1200" dirty="0" smtClean="0">
                        <a:solidFill>
                          <a:srgbClr val="FFCC66"/>
                        </a:solidFill>
                        <a:latin typeface="Cambria Math" pitchFamily="18" charset="0"/>
                        <a:ea typeface="微软雅黑" pitchFamily="34" charset="-122"/>
                        <a:cs typeface="+mn-cs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37260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21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mbria Math" pitchFamily="18" charset="0"/>
                          <a:ea typeface="Cambria Math" pitchFamily="18" charset="0"/>
                        </a:rPr>
                        <a:t>PV</a:t>
                      </a:r>
                      <a:endParaRPr kumimoji="0" lang="en-US" altLang="zh-CN" sz="9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" lastClr="FFFFFF"/>
                        </a:solidFill>
                        <a:effectLst/>
                        <a:uLnTx/>
                        <a:uFillTx/>
                        <a:latin typeface="Cambria Math" pitchFamily="18" charset="0"/>
                        <a:ea typeface="Cambria Math" pitchFamily="18" charset="0"/>
                      </a:endParaRPr>
                    </a:p>
                    <a:p>
                      <a:pPr algn="ctr"/>
                      <a:endParaRPr lang="zh-CN" altLang="en-US" sz="900" dirty="0">
                        <a:latin typeface="Cambria Math" pitchFamily="18" charset="0"/>
                        <a:ea typeface="微软雅黑" pitchFamily="34" charset="-122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21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mbria Math" pitchFamily="18" charset="0"/>
                          <a:ea typeface="Cambria Math" pitchFamily="18" charset="0"/>
                        </a:rPr>
                        <a:t>UV</a:t>
                      </a:r>
                      <a:endParaRPr kumimoji="0" lang="en-US" altLang="zh-CN" sz="9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" lastClr="FFFFFF"/>
                        </a:solidFill>
                        <a:effectLst/>
                        <a:uLnTx/>
                        <a:uFillTx/>
                        <a:latin typeface="Cambria Math" pitchFamily="18" charset="0"/>
                        <a:ea typeface="Cambria Math" pitchFamily="18" charset="0"/>
                      </a:endParaRPr>
                    </a:p>
                    <a:p>
                      <a:pPr algn="ctr"/>
                      <a:endParaRPr lang="zh-CN" altLang="en-US" sz="900" dirty="0">
                        <a:latin typeface="Cambria Math" pitchFamily="18" charset="0"/>
                        <a:ea typeface="微软雅黑" pitchFamily="34" charset="-122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mbria Math" pitchFamily="18" charset="0"/>
                          <a:ea typeface="Cambria Math" pitchFamily="18" charset="0"/>
                        </a:rPr>
                        <a:t>Engage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9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" lastClr="FFFFFF"/>
                        </a:solidFill>
                        <a:effectLst/>
                        <a:uLnTx/>
                        <a:uFillTx/>
                        <a:latin typeface="Cambria Math" pitchFamily="18" charset="0"/>
                        <a:ea typeface="Cambria Math" pitchFamily="18" charset="0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9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mbria Math" pitchFamily="18" charset="0"/>
                          <a:ea typeface="Cambria Math" pitchFamily="18" charset="0"/>
                        </a:rPr>
                        <a:t>share, like, poke, vote</a:t>
                      </a:r>
                      <a:endParaRPr kumimoji="0" lang="zh-CN" altLang="en-US" sz="9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" lastClr="FFFFFF"/>
                        </a:solidFill>
                        <a:effectLst/>
                        <a:uLnTx/>
                        <a:uFillTx/>
                        <a:latin typeface="Cambria Math" pitchFamily="18" charset="0"/>
                        <a:ea typeface="微软雅黑" pitchFamily="34" charset="-122"/>
                      </a:endParaRPr>
                    </a:p>
                    <a:p>
                      <a:pPr algn="ctr"/>
                      <a:endParaRPr lang="zh-CN" altLang="en-US" sz="900" dirty="0">
                        <a:latin typeface="Cambria Math" pitchFamily="18" charset="0"/>
                        <a:ea typeface="微软雅黑" pitchFamily="34" charset="-122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21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mbria Math" pitchFamily="18" charset="0"/>
                          <a:ea typeface="Cambria Math" pitchFamily="18" charset="0"/>
                        </a:rPr>
                        <a:t>Click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9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" lastClr="FFFFFF"/>
                        </a:solidFill>
                        <a:effectLst/>
                        <a:uLnTx/>
                        <a:uFillTx/>
                        <a:latin typeface="Cambria Math" pitchFamily="18" charset="0"/>
                        <a:ea typeface="Cambria Math" pitchFamily="18" charset="0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9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" lastClr="FFFFFF"/>
                        </a:solidFill>
                        <a:effectLst/>
                        <a:uLnTx/>
                        <a:uFillTx/>
                        <a:latin typeface="Cambria Math" pitchFamily="18" charset="0"/>
                        <a:ea typeface="微软雅黑" pitchFamily="34" charset="-122"/>
                      </a:endParaRPr>
                    </a:p>
                    <a:p>
                      <a:pPr algn="ctr"/>
                      <a:endParaRPr lang="zh-CN" altLang="en-US" sz="900" dirty="0">
                        <a:latin typeface="Cambria Math" pitchFamily="18" charset="0"/>
                        <a:ea typeface="微软雅黑" pitchFamily="34" charset="-122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21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mbria Math" pitchFamily="18" charset="0"/>
                          <a:ea typeface="Cambria Math" pitchFamily="18" charset="0"/>
                        </a:rPr>
                        <a:t>Lead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9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" lastClr="FFFFFF"/>
                        </a:solidFill>
                        <a:effectLst/>
                        <a:uLnTx/>
                        <a:uFillTx/>
                        <a:latin typeface="Cambria Math" pitchFamily="18" charset="0"/>
                        <a:ea typeface="Cambria Math" pitchFamily="18" charset="0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9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mbria Math" pitchFamily="18" charset="0"/>
                          <a:ea typeface="Cambria Math" pitchFamily="18" charset="0"/>
                        </a:rPr>
                        <a:t>register, inquiry</a:t>
                      </a:r>
                      <a:r>
                        <a:rPr kumimoji="0" lang="zh-CN" altLang="en-US" sz="9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mbria Math" pitchFamily="18" charset="0"/>
                          <a:ea typeface="微软雅黑" pitchFamily="34" charset="-122"/>
                        </a:rPr>
                        <a:t> </a:t>
                      </a:r>
                      <a:r>
                        <a:rPr kumimoji="0" lang="en-US" altLang="zh-CN" sz="9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mbria Math" pitchFamily="18" charset="0"/>
                          <a:ea typeface="Cambria Math" pitchFamily="18" charset="0"/>
                        </a:rPr>
                        <a:t>,call</a:t>
                      </a:r>
                      <a:endParaRPr kumimoji="0" lang="zh-CN" altLang="en-US" sz="9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" lastClr="FFFFFF"/>
                        </a:solidFill>
                        <a:effectLst/>
                        <a:uLnTx/>
                        <a:uFillTx/>
                        <a:latin typeface="Cambria Math" pitchFamily="18" charset="0"/>
                        <a:ea typeface="微软雅黑" pitchFamily="34" charset="-122"/>
                      </a:endParaRPr>
                    </a:p>
                    <a:p>
                      <a:pPr algn="ctr"/>
                      <a:endParaRPr lang="zh-CN" altLang="en-US" sz="900" dirty="0">
                        <a:latin typeface="Cambria Math" pitchFamily="18" charset="0"/>
                        <a:ea typeface="微软雅黑" pitchFamily="34" charset="-122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21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mbria Math" pitchFamily="18" charset="0"/>
                          <a:ea typeface="Cambria Math" pitchFamily="18" charset="0"/>
                        </a:rPr>
                        <a:t>Sale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9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" lastClr="FFFFFF"/>
                        </a:solidFill>
                        <a:effectLst/>
                        <a:uLnTx/>
                        <a:uFillTx/>
                        <a:latin typeface="Cambria Math" pitchFamily="18" charset="0"/>
                        <a:ea typeface="Cambria Math" pitchFamily="18" charset="0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9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mbria Math" pitchFamily="18" charset="0"/>
                          <a:ea typeface="Cambria Math" pitchFamily="18" charset="0"/>
                        </a:rPr>
                        <a:t>pay</a:t>
                      </a:r>
                      <a:endParaRPr kumimoji="0" lang="zh-CN" altLang="en-US" sz="9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" lastClr="FFFFFF"/>
                        </a:solidFill>
                        <a:effectLst/>
                        <a:uLnTx/>
                        <a:uFillTx/>
                        <a:latin typeface="Cambria Math" pitchFamily="18" charset="0"/>
                        <a:ea typeface="微软雅黑" pitchFamily="34" charset="-122"/>
                      </a:endParaRPr>
                    </a:p>
                    <a:p>
                      <a:pPr algn="ctr"/>
                      <a:endParaRPr lang="zh-CN" altLang="en-US" sz="900" dirty="0">
                        <a:latin typeface="Cambria Math" pitchFamily="18" charset="0"/>
                        <a:ea typeface="微软雅黑" pitchFamily="34" charset="-122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0" name="TextBox 99"/>
          <p:cNvSpPr txBox="1"/>
          <p:nvPr/>
        </p:nvSpPr>
        <p:spPr>
          <a:xfrm>
            <a:off x="1115616" y="4384650"/>
            <a:ext cx="8028384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3R4C Grid model</a:t>
            </a:r>
          </a:p>
          <a:p>
            <a:pPr algn="ctr"/>
            <a:endParaRPr lang="en-US" altLang="zh-CN" sz="1600" b="1" dirty="0" smtClean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0" y="437195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-1588" y="3435846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12700" y="2499742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直角三角形 34"/>
          <p:cNvSpPr/>
          <p:nvPr/>
        </p:nvSpPr>
        <p:spPr>
          <a:xfrm rot="10800000">
            <a:off x="1107109" y="1550938"/>
            <a:ext cx="8028384" cy="2736304"/>
          </a:xfrm>
          <a:prstGeom prst="rtTriangle">
            <a:avLst/>
          </a:prstGeom>
          <a:gradFill>
            <a:gsLst>
              <a:gs pos="0">
                <a:schemeClr val="lt1">
                  <a:tint val="80000"/>
                  <a:satMod val="300000"/>
                  <a:alpha val="35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椭圆 14"/>
          <p:cNvSpPr/>
          <p:nvPr/>
        </p:nvSpPr>
        <p:spPr bwMode="auto">
          <a:xfrm>
            <a:off x="1057683" y="1635646"/>
            <a:ext cx="6715172" cy="2160240"/>
          </a:xfrm>
          <a:prstGeom prst="ellipse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 Math" pitchFamily="18" charset="0"/>
              <a:ea typeface="Cambria Math" pitchFamily="18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dirty="0" smtClean="0">
              <a:latin typeface="Cambria Math" pitchFamily="18" charset="0"/>
              <a:ea typeface="Cambria Math" pitchFamily="18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 Math" pitchFamily="18" charset="0"/>
              <a:ea typeface="Cambria Math" pitchFamily="18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dirty="0" smtClean="0">
              <a:latin typeface="Cambria Math" pitchFamily="18" charset="0"/>
              <a:ea typeface="Cambria Math" pitchFamily="18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 Math" pitchFamily="18" charset="0"/>
              <a:ea typeface="Cambria Math" pitchFamily="18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 smtClean="0">
                <a:solidFill>
                  <a:srgbClr val="7030A0"/>
                </a:solidFill>
                <a:latin typeface="Cambria Math" pitchFamily="18" charset="0"/>
                <a:ea typeface="华文彩云" pitchFamily="2" charset="-122"/>
              </a:rPr>
              <a:t>Media Platform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ambria Math" pitchFamily="18" charset="0"/>
              <a:ea typeface="华文彩云" pitchFamily="2" charset="-122"/>
            </a:endParaRPr>
          </a:p>
        </p:txBody>
      </p:sp>
      <p:grpSp>
        <p:nvGrpSpPr>
          <p:cNvPr id="2" name="组合 13"/>
          <p:cNvGrpSpPr/>
          <p:nvPr/>
        </p:nvGrpSpPr>
        <p:grpSpPr>
          <a:xfrm>
            <a:off x="1785918" y="1995687"/>
            <a:ext cx="5214974" cy="1228505"/>
            <a:chOff x="1785918" y="1986385"/>
            <a:chExt cx="5214974" cy="1188591"/>
          </a:xfrm>
        </p:grpSpPr>
        <p:grpSp>
          <p:nvGrpSpPr>
            <p:cNvPr id="3" name="组合 7"/>
            <p:cNvGrpSpPr/>
            <p:nvPr/>
          </p:nvGrpSpPr>
          <p:grpSpPr>
            <a:xfrm>
              <a:off x="4429124" y="1986385"/>
              <a:ext cx="2571768" cy="730541"/>
              <a:chOff x="1214414" y="1841346"/>
              <a:chExt cx="2571768" cy="730541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1214414" y="1841346"/>
                <a:ext cx="2571768" cy="357333"/>
              </a:xfrm>
              <a:prstGeom prst="rect">
                <a:avLst/>
              </a:prstGeom>
              <a:ln>
                <a:solidFill>
                  <a:srgbClr val="CC0099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 smtClean="0">
                    <a:latin typeface="Cambria Math" pitchFamily="18" charset="0"/>
                    <a:ea typeface="微软雅黑" pitchFamily="34" charset="-122"/>
                  </a:rPr>
                  <a:t>The third party-content</a:t>
                </a:r>
                <a:endParaRPr lang="zh-CN" altLang="en-US" dirty="0">
                  <a:latin typeface="Cambria Math" pitchFamily="18" charset="0"/>
                  <a:ea typeface="微软雅黑" pitchFamily="34" charset="-122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214414" y="2214554"/>
                <a:ext cx="1285884" cy="357333"/>
              </a:xfrm>
              <a:prstGeom prst="rect">
                <a:avLst/>
              </a:prstGeom>
              <a:ln>
                <a:solidFill>
                  <a:srgbClr val="CC0099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 smtClean="0">
                    <a:latin typeface="Cambria Math" pitchFamily="18" charset="0"/>
                    <a:ea typeface="微软雅黑" pitchFamily="34" charset="-122"/>
                  </a:rPr>
                  <a:t>free</a:t>
                </a:r>
                <a:endParaRPr lang="zh-CN" altLang="en-US" dirty="0">
                  <a:latin typeface="Cambria Math" pitchFamily="18" charset="0"/>
                  <a:ea typeface="微软雅黑" pitchFamily="34" charset="-122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2500298" y="2214553"/>
                <a:ext cx="1285884" cy="357333"/>
              </a:xfrm>
              <a:prstGeom prst="rect">
                <a:avLst/>
              </a:prstGeom>
              <a:solidFill>
                <a:srgbClr val="6699FF"/>
              </a:solidFill>
              <a:ln>
                <a:solidFill>
                  <a:srgbClr val="CC0099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 smtClean="0">
                    <a:solidFill>
                      <a:schemeClr val="bg1"/>
                    </a:solidFill>
                    <a:latin typeface="Cambria Math" pitchFamily="18" charset="0"/>
                    <a:ea typeface="微软雅黑" pitchFamily="34" charset="-122"/>
                  </a:rPr>
                  <a:t>charge</a:t>
                </a:r>
                <a:endParaRPr lang="zh-CN" altLang="en-US" dirty="0">
                  <a:solidFill>
                    <a:schemeClr val="bg1"/>
                  </a:solidFill>
                  <a:latin typeface="Cambria Math" pitchFamily="18" charset="0"/>
                  <a:ea typeface="微软雅黑" pitchFamily="34" charset="-122"/>
                </a:endParaRPr>
              </a:p>
            </p:txBody>
          </p:sp>
        </p:grpSp>
        <p:grpSp>
          <p:nvGrpSpPr>
            <p:cNvPr id="5" name="组合 8"/>
            <p:cNvGrpSpPr/>
            <p:nvPr/>
          </p:nvGrpSpPr>
          <p:grpSpPr>
            <a:xfrm>
              <a:off x="1785918" y="1993746"/>
              <a:ext cx="2571768" cy="730541"/>
              <a:chOff x="1214414" y="1841346"/>
              <a:chExt cx="2571768" cy="730541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1214414" y="1841346"/>
                <a:ext cx="2571768" cy="357333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 smtClean="0">
                    <a:latin typeface="Cambria Math" pitchFamily="18" charset="0"/>
                    <a:ea typeface="微软雅黑" pitchFamily="34" charset="-122"/>
                  </a:rPr>
                  <a:t>owned-content</a:t>
                </a:r>
                <a:endParaRPr lang="zh-CN" altLang="en-US" dirty="0">
                  <a:latin typeface="Cambria Math" pitchFamily="18" charset="0"/>
                  <a:ea typeface="微软雅黑" pitchFamily="34" charset="-122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214414" y="2214554"/>
                <a:ext cx="1285884" cy="357333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 smtClean="0">
                    <a:latin typeface="Cambria Math" pitchFamily="18" charset="0"/>
                    <a:ea typeface="微软雅黑" pitchFamily="34" charset="-122"/>
                  </a:rPr>
                  <a:t>free</a:t>
                </a:r>
                <a:endParaRPr lang="zh-CN" altLang="en-US" dirty="0">
                  <a:latin typeface="Cambria Math" pitchFamily="18" charset="0"/>
                  <a:ea typeface="微软雅黑" pitchFamily="34" charset="-122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500298" y="2214553"/>
                <a:ext cx="1285884" cy="357333"/>
              </a:xfrm>
              <a:prstGeom prst="rect">
                <a:avLst/>
              </a:prstGeom>
              <a:solidFill>
                <a:srgbClr val="3333FF"/>
              </a:solidFill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 smtClean="0">
                    <a:solidFill>
                      <a:schemeClr val="bg1"/>
                    </a:solidFill>
                    <a:latin typeface="Cambria Math" pitchFamily="18" charset="0"/>
                    <a:ea typeface="微软雅黑" pitchFamily="34" charset="-122"/>
                  </a:rPr>
                  <a:t>charge</a:t>
                </a:r>
                <a:endParaRPr lang="zh-CN" altLang="en-US" dirty="0">
                  <a:solidFill>
                    <a:schemeClr val="bg1"/>
                  </a:solidFill>
                  <a:latin typeface="Cambria Math" pitchFamily="18" charset="0"/>
                  <a:ea typeface="微软雅黑" pitchFamily="34" charset="-122"/>
                </a:endParaRP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1785918" y="2817644"/>
              <a:ext cx="5214974" cy="357332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00B05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>
                  <a:latin typeface="Cambria Math" pitchFamily="18" charset="0"/>
                  <a:ea typeface="微软雅黑" pitchFamily="34" charset="-122"/>
                </a:rPr>
                <a:t>Ads &amp; import PV</a:t>
              </a:r>
              <a:endParaRPr lang="zh-CN" altLang="en-US" dirty="0">
                <a:latin typeface="Cambria Math" pitchFamily="18" charset="0"/>
                <a:ea typeface="微软雅黑" pitchFamily="34" charset="-122"/>
              </a:endParaRPr>
            </a:p>
          </p:txBody>
        </p:sp>
      </p:grpSp>
      <p:grpSp>
        <p:nvGrpSpPr>
          <p:cNvPr id="8" name="组合 15"/>
          <p:cNvGrpSpPr/>
          <p:nvPr/>
        </p:nvGrpSpPr>
        <p:grpSpPr>
          <a:xfrm>
            <a:off x="251520" y="915578"/>
            <a:ext cx="1428760" cy="3131113"/>
            <a:chOff x="7596336" y="1772816"/>
            <a:chExt cx="1746469" cy="4228294"/>
          </a:xfrm>
        </p:grpSpPr>
        <p:pic>
          <p:nvPicPr>
            <p:cNvPr id="17" name="图片 16" descr="0010190197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2369" b="2639"/>
            <a:stretch>
              <a:fillRect/>
            </a:stretch>
          </p:blipFill>
          <p:spPr>
            <a:xfrm>
              <a:off x="7812360" y="1772816"/>
              <a:ext cx="1530445" cy="4228294"/>
            </a:xfrm>
            <a:prstGeom prst="rect">
              <a:avLst/>
            </a:prstGeom>
          </p:spPr>
        </p:pic>
        <p:pic>
          <p:nvPicPr>
            <p:cNvPr id="18" name="图片 17" descr="0010190197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9293" r="16492" b="2639"/>
            <a:stretch>
              <a:fillRect/>
            </a:stretch>
          </p:blipFill>
          <p:spPr>
            <a:xfrm>
              <a:off x="7596336" y="1772816"/>
              <a:ext cx="1296144" cy="4228294"/>
            </a:xfrm>
            <a:prstGeom prst="rect">
              <a:avLst/>
            </a:prstGeom>
          </p:spPr>
        </p:pic>
      </p:grpSp>
      <p:pic>
        <p:nvPicPr>
          <p:cNvPr id="19" name="图片 18" descr="4608657_214707216000_2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313" b="2866"/>
          <a:stretch>
            <a:fillRect/>
          </a:stretch>
        </p:blipFill>
        <p:spPr>
          <a:xfrm>
            <a:off x="7429520" y="1789161"/>
            <a:ext cx="1643074" cy="2122061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290793" y="4157667"/>
            <a:ext cx="11400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User</a:t>
            </a:r>
          </a:p>
          <a:p>
            <a:pPr algn="ctr"/>
            <a:r>
              <a:rPr lang="en-US" altLang="zh-CN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 (netizen)</a:t>
            </a:r>
            <a:endParaRPr lang="zh-CN" altLang="en-US" dirty="0">
              <a:latin typeface="Cambria Math" pitchFamily="18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491016" y="4125527"/>
            <a:ext cx="13800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</a:rPr>
              <a:t>Customer</a:t>
            </a:r>
          </a:p>
          <a:p>
            <a:pPr algn="ctr"/>
            <a:r>
              <a:rPr lang="en-US" altLang="zh-CN" b="1" dirty="0" smtClean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</a:rPr>
              <a:t>(enterprise)</a:t>
            </a:r>
            <a:endParaRPr lang="zh-CN" altLang="en-US" dirty="0">
              <a:solidFill>
                <a:srgbClr val="0000FF"/>
              </a:solidFill>
              <a:latin typeface="Cambria Math" pitchFamily="18" charset="0"/>
            </a:endParaRPr>
          </a:p>
        </p:txBody>
      </p:sp>
      <p:sp>
        <p:nvSpPr>
          <p:cNvPr id="25" name="线形标注 1(带强调线) 24"/>
          <p:cNvSpPr/>
          <p:nvPr/>
        </p:nvSpPr>
        <p:spPr bwMode="auto">
          <a:xfrm>
            <a:off x="7164288" y="987574"/>
            <a:ext cx="1907704" cy="780499"/>
          </a:xfrm>
          <a:prstGeom prst="accentCallout1">
            <a:avLst>
              <a:gd name="adj1" fmla="val 18750"/>
              <a:gd name="adj2" fmla="val -3673"/>
              <a:gd name="adj3" fmla="val 201698"/>
              <a:gd name="adj4" fmla="val -13068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</a:rPr>
              <a:t>CPA/CPS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</a:rPr>
              <a:t>fulfillment of user’s </a:t>
            </a:r>
            <a:r>
              <a:rPr lang="en-US" altLang="zh-CN" sz="1400" dirty="0" smtClean="0">
                <a:latin typeface="Cambria Math" pitchFamily="18" charset="0"/>
                <a:ea typeface="Cambria Math" pitchFamily="18" charset="0"/>
              </a:rPr>
              <a:t>business decision</a:t>
            </a:r>
            <a:endParaRPr kumimoji="0" lang="zh-CN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 Math" pitchFamily="18" charset="0"/>
              <a:ea typeface="微软雅黑" pitchFamily="34" charset="-122"/>
            </a:endParaRPr>
          </a:p>
        </p:txBody>
      </p:sp>
      <p:sp>
        <p:nvSpPr>
          <p:cNvPr id="26" name="线形标注 1(带强调线) 25"/>
          <p:cNvSpPr/>
          <p:nvPr/>
        </p:nvSpPr>
        <p:spPr bwMode="auto">
          <a:xfrm>
            <a:off x="5580112" y="4083918"/>
            <a:ext cx="1800200" cy="720080"/>
          </a:xfrm>
          <a:prstGeom prst="accentCallout1">
            <a:avLst>
              <a:gd name="adj1" fmla="val 18750"/>
              <a:gd name="adj2" fmla="val -8333"/>
              <a:gd name="adj3" fmla="val -149412"/>
              <a:gd name="adj4" fmla="val 10882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</a:rPr>
              <a:t>CPT/CPM/CPC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dirty="0" smtClean="0">
                <a:latin typeface="Cambria Math" pitchFamily="18" charset="0"/>
                <a:ea typeface="微软雅黑" pitchFamily="34" charset="-122"/>
              </a:rPr>
              <a:t>attracting of user’s attention</a:t>
            </a:r>
            <a:endParaRPr kumimoji="0" lang="zh-CN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 Math" pitchFamily="18" charset="0"/>
              <a:ea typeface="微软雅黑" pitchFamily="34" charset="-122"/>
            </a:endParaRPr>
          </a:p>
        </p:txBody>
      </p:sp>
      <p:sp>
        <p:nvSpPr>
          <p:cNvPr id="27" name="线形标注 1(带强调线) 26"/>
          <p:cNvSpPr/>
          <p:nvPr/>
        </p:nvSpPr>
        <p:spPr bwMode="auto">
          <a:xfrm>
            <a:off x="3419872" y="843558"/>
            <a:ext cx="2016224" cy="504056"/>
          </a:xfrm>
          <a:prstGeom prst="accentCallout1">
            <a:avLst>
              <a:gd name="adj1" fmla="val 104415"/>
              <a:gd name="adj2" fmla="val -4553"/>
              <a:gd name="adj3" fmla="val 325987"/>
              <a:gd name="adj4" fmla="val 41114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</a:rPr>
              <a:t>CPT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dirty="0" smtClean="0">
                <a:latin typeface="Cambria Math" pitchFamily="18" charset="0"/>
                <a:ea typeface="微软雅黑" pitchFamily="34" charset="-122"/>
              </a:rPr>
              <a:t>sale of product/service</a:t>
            </a:r>
            <a:endParaRPr kumimoji="0" lang="zh-CN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 Math" pitchFamily="18" charset="0"/>
              <a:ea typeface="微软雅黑" pitchFamily="34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-20526"/>
            <a:ext cx="914400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The panorama of Media Platform - </a:t>
            </a:r>
            <a:r>
              <a:rPr lang="en-US" altLang="zh-CN" sz="2400" dirty="0" smtClean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user-centered</a:t>
            </a:r>
            <a:endParaRPr lang="en-US" altLang="zh-CN" sz="2800" b="1" dirty="0" smtClean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314357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483518"/>
            <a:ext cx="9144000" cy="46085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mbria Math" pitchFamily="18" charset="0"/>
            </a:endParaRPr>
          </a:p>
        </p:txBody>
      </p:sp>
      <p:graphicFrame>
        <p:nvGraphicFramePr>
          <p:cNvPr id="5" name="图示 4"/>
          <p:cNvGraphicFramePr/>
          <p:nvPr/>
        </p:nvGraphicFramePr>
        <p:xfrm>
          <a:off x="683568" y="627534"/>
          <a:ext cx="7488832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矩形 5"/>
          <p:cNvSpPr/>
          <p:nvPr/>
        </p:nvSpPr>
        <p:spPr>
          <a:xfrm>
            <a:off x="5148064" y="1059582"/>
            <a:ext cx="2282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Make user impressed</a:t>
            </a:r>
            <a:endParaRPr lang="zh-CN" altLang="en-US" dirty="0">
              <a:solidFill>
                <a:schemeClr val="bg1"/>
              </a:solidFill>
              <a:latin typeface="Cambria Math" pitchFamily="18" charset="0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23528" y="3651870"/>
            <a:ext cx="16060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Make user pay</a:t>
            </a:r>
            <a:endParaRPr lang="zh-CN" altLang="en-US" dirty="0">
              <a:solidFill>
                <a:schemeClr val="bg1"/>
              </a:solidFill>
              <a:latin typeface="Cambria Math" pitchFamily="18" charset="0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660232" y="3579862"/>
            <a:ext cx="2160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Make interested user learn more</a:t>
            </a:r>
            <a:endParaRPr lang="zh-CN" altLang="en-US" dirty="0">
              <a:solidFill>
                <a:schemeClr val="bg1"/>
              </a:solidFill>
              <a:latin typeface="Cambria Math" pitchFamily="18" charset="0"/>
              <a:ea typeface="微软雅黑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0" y="-39702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The future of business product around marketing</a:t>
            </a:r>
          </a:p>
        </p:txBody>
      </p:sp>
    </p:spTree>
    <p:custDataLst>
      <p:tags r:id="rId1"/>
    </p:custDataLst>
  </p:cSld>
  <p:clrMapOvr>
    <a:masterClrMapping/>
  </p:clrMapOvr>
  <p:transition advTm="314357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/>
          <p:cNvSpPr/>
          <p:nvPr/>
        </p:nvSpPr>
        <p:spPr>
          <a:xfrm>
            <a:off x="0" y="504056"/>
            <a:ext cx="9144000" cy="451596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mbria Math" pitchFamily="18" charset="0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1115616" y="555526"/>
            <a:ext cx="6624736" cy="4320480"/>
            <a:chOff x="21834" y="560860"/>
            <a:chExt cx="5651471" cy="4000444"/>
          </a:xfrm>
        </p:grpSpPr>
        <p:sp>
          <p:nvSpPr>
            <p:cNvPr id="13" name="矩形 12"/>
            <p:cNvSpPr/>
            <p:nvPr/>
          </p:nvSpPr>
          <p:spPr>
            <a:xfrm>
              <a:off x="21834" y="627534"/>
              <a:ext cx="5651471" cy="3933770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dirty="0" smtClean="0">
                <a:latin typeface="Cambria Math" pitchFamily="18" charset="0"/>
                <a:ea typeface="Cambria Math" pitchFamily="18" charset="0"/>
              </a:endParaRPr>
            </a:p>
            <a:p>
              <a:pPr algn="ctr"/>
              <a:endParaRPr lang="en-US" altLang="zh-CN" dirty="0" smtClean="0">
                <a:latin typeface="Cambria Math" pitchFamily="18" charset="0"/>
                <a:ea typeface="Cambria Math" pitchFamily="18" charset="0"/>
              </a:endParaRPr>
            </a:p>
            <a:p>
              <a:pPr algn="ctr"/>
              <a:endParaRPr lang="en-US" altLang="zh-CN" dirty="0" smtClean="0">
                <a:latin typeface="Cambria Math" pitchFamily="18" charset="0"/>
                <a:ea typeface="Cambria Math" pitchFamily="18" charset="0"/>
              </a:endParaRPr>
            </a:p>
            <a:p>
              <a:pPr algn="ctr"/>
              <a:endParaRPr lang="en-US" altLang="zh-CN" dirty="0" smtClean="0">
                <a:latin typeface="Cambria Math" pitchFamily="18" charset="0"/>
                <a:ea typeface="Cambria Math" pitchFamily="18" charset="0"/>
              </a:endParaRPr>
            </a:p>
            <a:p>
              <a:pPr algn="ctr"/>
              <a:endParaRPr lang="en-US" altLang="zh-CN" dirty="0" smtClean="0">
                <a:latin typeface="Cambria Math" pitchFamily="18" charset="0"/>
                <a:ea typeface="Cambria Math" pitchFamily="18" charset="0"/>
              </a:endParaRPr>
            </a:p>
            <a:p>
              <a:pPr algn="ctr"/>
              <a:endParaRPr lang="en-US" altLang="zh-CN" dirty="0" smtClean="0">
                <a:latin typeface="Cambria Math" pitchFamily="18" charset="0"/>
                <a:ea typeface="Cambria Math" pitchFamily="18" charset="0"/>
              </a:endParaRPr>
            </a:p>
            <a:p>
              <a:pPr algn="ctr"/>
              <a:endParaRPr lang="en-US" altLang="zh-CN" dirty="0" smtClean="0">
                <a:latin typeface="Cambria Math" pitchFamily="18" charset="0"/>
                <a:ea typeface="Cambria Math" pitchFamily="18" charset="0"/>
              </a:endParaRPr>
            </a:p>
            <a:p>
              <a:pPr algn="ctr"/>
              <a:endParaRPr lang="en-US" altLang="zh-CN" dirty="0" smtClean="0">
                <a:latin typeface="Cambria Math" pitchFamily="18" charset="0"/>
                <a:ea typeface="Cambria Math" pitchFamily="18" charset="0"/>
              </a:endParaRPr>
            </a:p>
            <a:p>
              <a:pPr algn="ctr"/>
              <a:endParaRPr lang="en-US" altLang="zh-CN" dirty="0" smtClean="0">
                <a:latin typeface="Cambria Math" pitchFamily="18" charset="0"/>
                <a:ea typeface="Cambria Math" pitchFamily="18" charset="0"/>
              </a:endParaRPr>
            </a:p>
            <a:p>
              <a:pPr algn="ctr"/>
              <a:endParaRPr lang="en-US" altLang="zh-CN" dirty="0" smtClean="0">
                <a:latin typeface="Cambria Math" pitchFamily="18" charset="0"/>
                <a:ea typeface="Cambria Math" pitchFamily="18" charset="0"/>
              </a:endParaRPr>
            </a:p>
            <a:p>
              <a:pPr algn="ctr"/>
              <a:endParaRPr lang="en-US" altLang="zh-CN" dirty="0" smtClean="0">
                <a:latin typeface="Cambria Math" pitchFamily="18" charset="0"/>
                <a:ea typeface="Cambria Math" pitchFamily="18" charset="0"/>
              </a:endParaRPr>
            </a:p>
            <a:p>
              <a:pPr algn="ctr"/>
              <a:endParaRPr lang="en-US" altLang="zh-CN" dirty="0" smtClean="0">
                <a:latin typeface="Cambria Math" pitchFamily="18" charset="0"/>
                <a:ea typeface="Cambria Math" pitchFamily="18" charset="0"/>
              </a:endParaRPr>
            </a:p>
            <a:p>
              <a:pPr algn="ctr"/>
              <a:endParaRPr lang="en-US" altLang="zh-CN" dirty="0" smtClean="0">
                <a:latin typeface="Cambria Math" pitchFamily="18" charset="0"/>
                <a:ea typeface="Cambria Math" pitchFamily="18" charset="0"/>
              </a:endParaRPr>
            </a:p>
            <a:p>
              <a:pPr algn="ctr"/>
              <a:r>
                <a:rPr lang="en-US" altLang="zh-CN" sz="2000" dirty="0" smtClean="0">
                  <a:solidFill>
                    <a:srgbClr val="FF0000"/>
                  </a:solidFill>
                  <a:latin typeface="Cambria Math" pitchFamily="18" charset="0"/>
                  <a:ea typeface="Cambria Math" pitchFamily="18" charset="0"/>
                </a:rPr>
                <a:t>A integrated solution for user and customer</a:t>
              </a:r>
              <a:endParaRPr lang="zh-CN" altLang="en-US" sz="2000" dirty="0">
                <a:solidFill>
                  <a:srgbClr val="FF0000"/>
                </a:solidFill>
                <a:latin typeface="Cambria Math" pitchFamily="18" charset="0"/>
                <a:ea typeface="微软雅黑" pitchFamily="34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328979" y="560860"/>
              <a:ext cx="5160039" cy="4844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altLang="zh-CN" sz="2800" dirty="0" smtClean="0">
                  <a:solidFill>
                    <a:srgbClr val="FFCC66"/>
                  </a:solidFill>
                  <a:latin typeface="Cambria Math" pitchFamily="18" charset="0"/>
                  <a:ea typeface="Cambria Math" pitchFamily="18" charset="0"/>
                </a:rPr>
                <a:t>user   </a:t>
              </a:r>
              <a:r>
                <a:rPr lang="zh-CN" altLang="en-US" sz="2800" dirty="0" smtClean="0">
                  <a:solidFill>
                    <a:srgbClr val="FFCC66"/>
                  </a:solidFill>
                  <a:latin typeface="Cambria Math" pitchFamily="18" charset="0"/>
                  <a:ea typeface="微软雅黑" pitchFamily="34" charset="-122"/>
                </a:rPr>
                <a:t>                                          </a:t>
              </a:r>
              <a:r>
                <a:rPr lang="en-US" altLang="zh-CN" sz="2800" dirty="0" smtClean="0">
                  <a:solidFill>
                    <a:srgbClr val="FFCC66"/>
                  </a:solidFill>
                  <a:latin typeface="Cambria Math" pitchFamily="18" charset="0"/>
                  <a:ea typeface="Cambria Math" pitchFamily="18" charset="0"/>
                </a:rPr>
                <a:t>customer </a:t>
              </a: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320226" y="1203598"/>
              <a:ext cx="5011783" cy="2690964"/>
              <a:chOff x="320226" y="2017493"/>
              <a:chExt cx="5011783" cy="3212441"/>
            </a:xfrm>
          </p:grpSpPr>
          <p:grpSp>
            <p:nvGrpSpPr>
              <p:cNvPr id="16" name="组合 6"/>
              <p:cNvGrpSpPr/>
              <p:nvPr/>
            </p:nvGrpSpPr>
            <p:grpSpPr>
              <a:xfrm>
                <a:off x="320226" y="2038640"/>
                <a:ext cx="1071570" cy="3191294"/>
                <a:chOff x="5500694" y="2357429"/>
                <a:chExt cx="1071570" cy="3191294"/>
              </a:xfrm>
            </p:grpSpPr>
            <p:sp>
              <p:nvSpPr>
                <p:cNvPr id="29" name="TextBox 28"/>
                <p:cNvSpPr txBox="1"/>
                <p:nvPr/>
              </p:nvSpPr>
              <p:spPr>
                <a:xfrm>
                  <a:off x="5509448" y="3560781"/>
                  <a:ext cx="1044293" cy="714428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dirty="0" smtClean="0">
                      <a:latin typeface="Cambria Math" pitchFamily="18" charset="0"/>
                      <a:ea typeface="Cambria Math" pitchFamily="18" charset="0"/>
                    </a:rPr>
                    <a:t>Second pass</a:t>
                  </a:r>
                  <a:endParaRPr lang="zh-CN" altLang="en-US" dirty="0">
                    <a:latin typeface="Cambria Math" pitchFamily="18" charset="0"/>
                    <a:ea typeface="微软雅黑" pitchFamily="34" charset="-122"/>
                  </a:endParaRPr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5500694" y="2357429"/>
                  <a:ext cx="1071570" cy="408244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dirty="0" smtClean="0">
                      <a:latin typeface="Cambria Math" pitchFamily="18" charset="0"/>
                      <a:ea typeface="Cambria Math" pitchFamily="18" charset="0"/>
                    </a:rPr>
                    <a:t>smash</a:t>
                  </a:r>
                  <a:endParaRPr lang="zh-CN" altLang="en-US" dirty="0">
                    <a:latin typeface="Cambria Math" pitchFamily="18" charset="0"/>
                    <a:ea typeface="微软雅黑" pitchFamily="34" charset="-122"/>
                  </a:endParaRPr>
                </a:p>
              </p:txBody>
            </p:sp>
            <p:sp>
              <p:nvSpPr>
                <p:cNvPr id="31" name="上箭头 30"/>
                <p:cNvSpPr/>
                <p:nvPr/>
              </p:nvSpPr>
              <p:spPr>
                <a:xfrm flipV="1">
                  <a:off x="5929322" y="2786058"/>
                  <a:ext cx="285752" cy="714380"/>
                </a:xfrm>
                <a:prstGeom prst="upArrow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>
                    <a:latin typeface="Cambria Math" pitchFamily="18" charset="0"/>
                    <a:ea typeface="微软雅黑" pitchFamily="34" charset="-122"/>
                  </a:endParaRPr>
                </a:p>
              </p:txBody>
            </p:sp>
            <p:sp>
              <p:nvSpPr>
                <p:cNvPr id="32" name="TextBox 31"/>
                <p:cNvSpPr txBox="1"/>
                <p:nvPr/>
              </p:nvSpPr>
              <p:spPr>
                <a:xfrm>
                  <a:off x="5500694" y="5140479"/>
                  <a:ext cx="1071570" cy="408244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dirty="0" smtClean="0">
                      <a:latin typeface="Cambria Math" pitchFamily="18" charset="0"/>
                      <a:ea typeface="Cambria Math" pitchFamily="18" charset="0"/>
                    </a:rPr>
                    <a:t>First pass</a:t>
                  </a:r>
                  <a:endParaRPr lang="zh-CN" altLang="en-US" dirty="0">
                    <a:latin typeface="Cambria Math" pitchFamily="18" charset="0"/>
                    <a:ea typeface="微软雅黑" pitchFamily="34" charset="-122"/>
                  </a:endParaRPr>
                </a:p>
              </p:txBody>
            </p:sp>
            <p:sp>
              <p:nvSpPr>
                <p:cNvPr id="33" name="下箭头 32"/>
                <p:cNvSpPr/>
                <p:nvPr/>
              </p:nvSpPr>
              <p:spPr>
                <a:xfrm>
                  <a:off x="5929322" y="4428214"/>
                  <a:ext cx="285752" cy="642942"/>
                </a:xfrm>
                <a:prstGeom prst="downArrow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>
                    <a:latin typeface="Cambria Math" pitchFamily="18" charset="0"/>
                    <a:ea typeface="微软雅黑" pitchFamily="34" charset="-122"/>
                  </a:endParaRPr>
                </a:p>
              </p:txBody>
            </p:sp>
          </p:grpSp>
          <p:grpSp>
            <p:nvGrpSpPr>
              <p:cNvPr id="17" name="组合 13"/>
              <p:cNvGrpSpPr/>
              <p:nvPr/>
            </p:nvGrpSpPr>
            <p:grpSpPr>
              <a:xfrm>
                <a:off x="1534672" y="2017493"/>
                <a:ext cx="2541480" cy="3212441"/>
                <a:chOff x="5500694" y="2357430"/>
                <a:chExt cx="1270740" cy="3212441"/>
              </a:xfrm>
            </p:grpSpPr>
            <p:sp>
              <p:nvSpPr>
                <p:cNvPr id="24" name="TextBox 23"/>
                <p:cNvSpPr txBox="1"/>
                <p:nvPr/>
              </p:nvSpPr>
              <p:spPr>
                <a:xfrm>
                  <a:off x="5500694" y="3615309"/>
                  <a:ext cx="1270740" cy="442265"/>
                </a:xfrm>
                <a:prstGeom prst="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000" dirty="0" smtClean="0">
                      <a:latin typeface="Cambria Math" pitchFamily="18" charset="0"/>
                      <a:ea typeface="Cambria Math" pitchFamily="18" charset="0"/>
                    </a:rPr>
                    <a:t>Indexing</a:t>
                  </a:r>
                  <a:r>
                    <a:rPr lang="zh-CN" altLang="en-US" sz="1200" dirty="0" smtClean="0">
                      <a:latin typeface="Cambria Math" pitchFamily="18" charset="0"/>
                      <a:ea typeface="微软雅黑" pitchFamily="34" charset="-122"/>
                    </a:rPr>
                    <a:t>（</a:t>
                  </a:r>
                  <a:r>
                    <a:rPr lang="en-US" altLang="zh-CN" sz="1200" dirty="0" smtClean="0">
                      <a:latin typeface="Cambria Math" pitchFamily="18" charset="0"/>
                      <a:ea typeface="Cambria Math" pitchFamily="18" charset="0"/>
                    </a:rPr>
                    <a:t>relate demand</a:t>
                  </a:r>
                  <a:r>
                    <a:rPr lang="zh-CN" altLang="en-US" sz="1200" dirty="0" smtClean="0">
                      <a:latin typeface="Cambria Math" pitchFamily="18" charset="0"/>
                      <a:ea typeface="微软雅黑" pitchFamily="34" charset="-122"/>
                    </a:rPr>
                    <a:t>）</a:t>
                  </a:r>
                  <a:endParaRPr lang="zh-CN" altLang="en-US" sz="1600" dirty="0">
                    <a:latin typeface="Cambria Math" pitchFamily="18" charset="0"/>
                    <a:ea typeface="微软雅黑" pitchFamily="34" charset="-122"/>
                  </a:endParaRP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5500694" y="2357430"/>
                  <a:ext cx="1270740" cy="442265"/>
                </a:xfrm>
                <a:prstGeom prst="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000" dirty="0" smtClean="0">
                      <a:latin typeface="Cambria Math" pitchFamily="18" charset="0"/>
                      <a:ea typeface="Cambria Math" pitchFamily="18" charset="0"/>
                    </a:rPr>
                    <a:t>content</a:t>
                  </a:r>
                  <a:r>
                    <a:rPr lang="zh-CN" altLang="en-US" sz="1200" dirty="0" smtClean="0">
                      <a:latin typeface="Cambria Math" pitchFamily="18" charset="0"/>
                      <a:ea typeface="微软雅黑" pitchFamily="34" charset="-122"/>
                    </a:rPr>
                    <a:t>（</a:t>
                  </a:r>
                  <a:r>
                    <a:rPr lang="en-US" altLang="zh-CN" sz="1200" dirty="0" smtClean="0">
                      <a:latin typeface="Cambria Math" pitchFamily="18" charset="0"/>
                      <a:ea typeface="Cambria Math" pitchFamily="18" charset="0"/>
                    </a:rPr>
                    <a:t>meet demand</a:t>
                  </a:r>
                  <a:r>
                    <a:rPr lang="zh-CN" altLang="en-US" sz="1200" dirty="0" smtClean="0">
                      <a:latin typeface="Cambria Math" pitchFamily="18" charset="0"/>
                      <a:ea typeface="微软雅黑" pitchFamily="34" charset="-122"/>
                    </a:rPr>
                    <a:t>）</a:t>
                  </a:r>
                  <a:endParaRPr lang="zh-CN" altLang="en-US" sz="1200" dirty="0">
                    <a:latin typeface="Cambria Math" pitchFamily="18" charset="0"/>
                    <a:ea typeface="微软雅黑" pitchFamily="34" charset="-122"/>
                  </a:endParaRPr>
                </a:p>
              </p:txBody>
            </p:sp>
            <p:sp>
              <p:nvSpPr>
                <p:cNvPr id="26" name="上箭头 25"/>
                <p:cNvSpPr/>
                <p:nvPr/>
              </p:nvSpPr>
              <p:spPr>
                <a:xfrm flipV="1">
                  <a:off x="5963535" y="2863652"/>
                  <a:ext cx="285752" cy="714380"/>
                </a:xfrm>
                <a:prstGeom prst="upArrow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>
                    <a:latin typeface="Cambria Math" pitchFamily="18" charset="0"/>
                    <a:ea typeface="微软雅黑" pitchFamily="34" charset="-122"/>
                  </a:endParaRPr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5500694" y="4923485"/>
                  <a:ext cx="1270740" cy="646386"/>
                </a:xfrm>
                <a:prstGeom prst="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000" dirty="0" smtClean="0">
                      <a:latin typeface="Cambria Math" pitchFamily="18" charset="0"/>
                      <a:ea typeface="Cambria Math" pitchFamily="18" charset="0"/>
                    </a:rPr>
                    <a:t> recommendation</a:t>
                  </a:r>
                </a:p>
                <a:p>
                  <a:pPr algn="ctr"/>
                  <a:r>
                    <a:rPr lang="zh-CN" altLang="en-US" sz="1200" dirty="0" smtClean="0">
                      <a:latin typeface="Cambria Math" pitchFamily="18" charset="0"/>
                      <a:ea typeface="微软雅黑" pitchFamily="34" charset="-122"/>
                    </a:rPr>
                    <a:t>（</a:t>
                  </a:r>
                  <a:r>
                    <a:rPr lang="en-US" altLang="zh-CN" sz="1200" dirty="0" smtClean="0">
                      <a:latin typeface="Cambria Math" pitchFamily="18" charset="0"/>
                      <a:ea typeface="Cambria Math" pitchFamily="18" charset="0"/>
                    </a:rPr>
                    <a:t>inspire demand</a:t>
                  </a:r>
                  <a:r>
                    <a:rPr lang="zh-CN" altLang="en-US" sz="1200" dirty="0" smtClean="0">
                      <a:latin typeface="Cambria Math" pitchFamily="18" charset="0"/>
                      <a:ea typeface="微软雅黑" pitchFamily="34" charset="-122"/>
                    </a:rPr>
                    <a:t>）</a:t>
                  </a:r>
                  <a:endParaRPr lang="zh-CN" altLang="en-US" sz="1200" dirty="0">
                    <a:latin typeface="Cambria Math" pitchFamily="18" charset="0"/>
                    <a:ea typeface="微软雅黑" pitchFamily="34" charset="-122"/>
                  </a:endParaRPr>
                </a:p>
              </p:txBody>
            </p:sp>
            <p:sp>
              <p:nvSpPr>
                <p:cNvPr id="28" name="下箭头 27"/>
                <p:cNvSpPr/>
                <p:nvPr/>
              </p:nvSpPr>
              <p:spPr>
                <a:xfrm>
                  <a:off x="5963535" y="4210578"/>
                  <a:ext cx="285752" cy="642942"/>
                </a:xfrm>
                <a:prstGeom prst="downArrow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>
                    <a:latin typeface="Cambria Math" pitchFamily="18" charset="0"/>
                    <a:ea typeface="微软雅黑" pitchFamily="34" charset="-122"/>
                  </a:endParaRPr>
                </a:p>
              </p:txBody>
            </p:sp>
          </p:grpSp>
          <p:grpSp>
            <p:nvGrpSpPr>
              <p:cNvPr id="18" name="组合 20"/>
              <p:cNvGrpSpPr/>
              <p:nvPr/>
            </p:nvGrpSpPr>
            <p:grpSpPr>
              <a:xfrm>
                <a:off x="4260438" y="2046146"/>
                <a:ext cx="1071571" cy="3078540"/>
                <a:chOff x="5977376" y="2386083"/>
                <a:chExt cx="1071571" cy="3078540"/>
              </a:xfrm>
            </p:grpSpPr>
            <p:sp>
              <p:nvSpPr>
                <p:cNvPr id="19" name="TextBox 18"/>
                <p:cNvSpPr txBox="1"/>
                <p:nvPr/>
              </p:nvSpPr>
              <p:spPr>
                <a:xfrm>
                  <a:off x="5977377" y="3659599"/>
                  <a:ext cx="1071570" cy="510306"/>
                </a:xfrm>
                <a:prstGeom prst="rect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400" dirty="0" smtClean="0">
                      <a:latin typeface="Cambria Math" pitchFamily="18" charset="0"/>
                      <a:ea typeface="Cambria Math" pitchFamily="18" charset="0"/>
                    </a:rPr>
                    <a:t>CPC</a:t>
                  </a:r>
                  <a:endParaRPr lang="zh-CN" altLang="en-US" sz="2400" dirty="0">
                    <a:latin typeface="Cambria Math" pitchFamily="18" charset="0"/>
                    <a:ea typeface="微软雅黑" pitchFamily="34" charset="-122"/>
                  </a:endParaRPr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5977376" y="2386083"/>
                  <a:ext cx="1071570" cy="510306"/>
                </a:xfrm>
                <a:prstGeom prst="rect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400" dirty="0" smtClean="0">
                      <a:latin typeface="Cambria Math" pitchFamily="18" charset="0"/>
                      <a:ea typeface="Cambria Math" pitchFamily="18" charset="0"/>
                    </a:rPr>
                    <a:t>CPA</a:t>
                  </a:r>
                  <a:endParaRPr lang="zh-CN" altLang="en-US" sz="2400" dirty="0">
                    <a:latin typeface="Cambria Math" pitchFamily="18" charset="0"/>
                    <a:ea typeface="微软雅黑" pitchFamily="34" charset="-122"/>
                  </a:endParaRPr>
                </a:p>
              </p:txBody>
            </p:sp>
            <p:sp>
              <p:nvSpPr>
                <p:cNvPr id="21" name="上箭头 20"/>
                <p:cNvSpPr/>
                <p:nvPr/>
              </p:nvSpPr>
              <p:spPr>
                <a:xfrm flipV="1">
                  <a:off x="6345951" y="2945219"/>
                  <a:ext cx="285752" cy="714380"/>
                </a:xfrm>
                <a:prstGeom prst="upArrow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>
                    <a:latin typeface="Cambria Math" pitchFamily="18" charset="0"/>
                    <a:ea typeface="微软雅黑" pitchFamily="34" charset="-122"/>
                  </a:endParaRPr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5977377" y="4954317"/>
                  <a:ext cx="1071570" cy="510306"/>
                </a:xfrm>
                <a:prstGeom prst="rect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400" dirty="0" smtClean="0">
                      <a:latin typeface="Cambria Math" pitchFamily="18" charset="0"/>
                      <a:ea typeface="Cambria Math" pitchFamily="18" charset="0"/>
                    </a:rPr>
                    <a:t>CPM</a:t>
                  </a:r>
                  <a:endParaRPr lang="zh-CN" altLang="en-US" sz="2400" dirty="0">
                    <a:latin typeface="Cambria Math" pitchFamily="18" charset="0"/>
                    <a:ea typeface="微软雅黑" pitchFamily="34" charset="-122"/>
                  </a:endParaRPr>
                </a:p>
              </p:txBody>
            </p:sp>
            <p:sp>
              <p:nvSpPr>
                <p:cNvPr id="23" name="下箭头 22"/>
                <p:cNvSpPr/>
                <p:nvPr/>
              </p:nvSpPr>
              <p:spPr>
                <a:xfrm>
                  <a:off x="6345951" y="4290172"/>
                  <a:ext cx="285752" cy="642942"/>
                </a:xfrm>
                <a:prstGeom prst="downArrow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>
                    <a:latin typeface="Cambria Math" pitchFamily="18" charset="0"/>
                    <a:ea typeface="微软雅黑" pitchFamily="34" charset="-122"/>
                  </a:endParaRPr>
                </a:p>
              </p:txBody>
            </p:sp>
          </p:grpSp>
        </p:grpSp>
      </p:grpSp>
      <p:sp>
        <p:nvSpPr>
          <p:cNvPr id="36" name="矩形 35"/>
          <p:cNvSpPr/>
          <p:nvPr/>
        </p:nvSpPr>
        <p:spPr>
          <a:xfrm>
            <a:off x="36512" y="-39702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The volleyball theory</a:t>
            </a:r>
            <a:r>
              <a:rPr lang="zh-CN" altLang="en-US" sz="2800" dirty="0" smtClean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altLang="zh-CN" sz="2800" dirty="0" smtClean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- </a:t>
            </a:r>
            <a:r>
              <a:rPr lang="en-US" altLang="zh-CN" sz="2400" dirty="0" smtClean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integration of business and user product</a:t>
            </a:r>
            <a:endParaRPr lang="en-US" altLang="zh-CN" sz="2800" dirty="0" smtClean="0">
              <a:solidFill>
                <a:srgbClr val="FFFF00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314357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0" y="627534"/>
            <a:ext cx="9144000" cy="451596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-20526"/>
            <a:ext cx="914400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Design Logic -</a:t>
            </a:r>
            <a:r>
              <a:rPr lang="zh-CN" altLang="en-US" sz="2400" dirty="0" smtClean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altLang="zh-CN" sz="2400" dirty="0" smtClean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case of search platform</a:t>
            </a:r>
            <a:endParaRPr lang="en-US" altLang="zh-CN" sz="2800" dirty="0" smtClean="0">
              <a:solidFill>
                <a:srgbClr val="FFFF00"/>
              </a:solidFill>
              <a:latin typeface="Cambria Math" pitchFamily="18" charset="0"/>
              <a:ea typeface="Cambria Math" pitchFamily="18" charset="0"/>
            </a:endParaRPr>
          </a:p>
        </p:txBody>
      </p:sp>
      <p:graphicFrame>
        <p:nvGraphicFramePr>
          <p:cNvPr id="12" name="表格 11"/>
          <p:cNvGraphicFramePr>
            <a:graphicFrameLocks noGrp="1"/>
          </p:cNvGraphicFramePr>
          <p:nvPr/>
        </p:nvGraphicFramePr>
        <p:xfrm>
          <a:off x="72005" y="771550"/>
          <a:ext cx="8964491" cy="4134030"/>
        </p:xfrm>
        <a:graphic>
          <a:graphicData uri="http://schemas.openxmlformats.org/drawingml/2006/table">
            <a:tbl>
              <a:tblPr/>
              <a:tblGrid>
                <a:gridCol w="1239771"/>
                <a:gridCol w="848766"/>
                <a:gridCol w="848766"/>
                <a:gridCol w="848766"/>
                <a:gridCol w="848766"/>
                <a:gridCol w="848766"/>
                <a:gridCol w="848766"/>
                <a:gridCol w="658031"/>
                <a:gridCol w="658031"/>
                <a:gridCol w="658031"/>
                <a:gridCol w="658031"/>
              </a:tblGrid>
              <a:tr h="458104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1" i="0" u="none" strike="noStrike" dirty="0">
                          <a:solidFill>
                            <a:srgbClr val="FFFFFF"/>
                          </a:solidFill>
                          <a:latin typeface="Cambria Math" pitchFamily="18" charset="0"/>
                          <a:ea typeface="微软雅黑" pitchFamily="34" charset="-122"/>
                        </a:rPr>
                        <a:t>                </a:t>
                      </a:r>
                      <a:r>
                        <a:rPr lang="zh-CN" altLang="en-US" sz="900" b="1" i="0" u="none" strike="noStrike" dirty="0" smtClean="0">
                          <a:solidFill>
                            <a:srgbClr val="FFFFFF"/>
                          </a:solidFill>
                          <a:latin typeface="Cambria Math" pitchFamily="18" charset="0"/>
                          <a:ea typeface="微软雅黑" pitchFamily="34" charset="-122"/>
                        </a:rPr>
                        <a:t>          </a:t>
                      </a:r>
                      <a:r>
                        <a:rPr lang="en-US" altLang="zh-CN" sz="900" b="1" i="0" u="none" strike="noStrike" dirty="0" smtClean="0">
                          <a:solidFill>
                            <a:srgbClr val="FFFFFF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query type </a:t>
                      </a:r>
                      <a:r>
                        <a:rPr lang="zh-CN" altLang="en-US" sz="900" b="1" i="0" u="none" strike="noStrike" dirty="0">
                          <a:solidFill>
                            <a:srgbClr val="FFFFFF"/>
                          </a:solidFill>
                          <a:latin typeface="Cambria Math" pitchFamily="18" charset="0"/>
                          <a:ea typeface="微软雅黑" pitchFamily="34" charset="-122"/>
                        </a:rPr>
                        <a:t/>
                      </a:r>
                      <a:br>
                        <a:rPr lang="zh-CN" altLang="en-US" sz="900" b="1" i="0" u="none" strike="noStrike" dirty="0">
                          <a:solidFill>
                            <a:srgbClr val="FFFFFF"/>
                          </a:solidFill>
                          <a:latin typeface="Cambria Math" pitchFamily="18" charset="0"/>
                          <a:ea typeface="微软雅黑" pitchFamily="34" charset="-122"/>
                        </a:rPr>
                      </a:br>
                      <a:r>
                        <a:rPr lang="en-US" altLang="zh-CN" sz="900" b="1" i="0" u="none" strike="noStrike" dirty="0" smtClean="0">
                          <a:solidFill>
                            <a:srgbClr val="FFFFFF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product</a:t>
                      </a:r>
                      <a:r>
                        <a:rPr lang="en-US" altLang="zh-CN" sz="900" b="1" i="0" u="none" strike="noStrike" baseline="0" dirty="0" smtClean="0">
                          <a:solidFill>
                            <a:srgbClr val="FFFFFF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 style</a:t>
                      </a:r>
                      <a:endParaRPr lang="zh-CN" altLang="en-US" sz="900" b="1" i="0" u="none" strike="noStrike" dirty="0">
                        <a:solidFill>
                          <a:srgbClr val="FFFFFF"/>
                        </a:solidFill>
                        <a:latin typeface="Cambria Math" pitchFamily="18" charset="0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7F7F7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1" i="0" u="none" strike="noStrike" dirty="0" smtClean="0">
                          <a:solidFill>
                            <a:srgbClr val="FFFFFF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purchase</a:t>
                      </a:r>
                      <a:endParaRPr lang="zh-CN" altLang="en-US" sz="900" b="1" i="0" u="none" strike="noStrike" dirty="0">
                        <a:solidFill>
                          <a:srgbClr val="FFFFFF"/>
                        </a:solidFill>
                        <a:latin typeface="Cambria Math" pitchFamily="18" charset="0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1" i="0" u="none" strike="noStrike" dirty="0" smtClean="0">
                          <a:solidFill>
                            <a:srgbClr val="FFFFFF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navigation</a:t>
                      </a:r>
                      <a:endParaRPr lang="zh-CN" altLang="en-US" sz="900" b="1" i="0" u="none" strike="noStrike" dirty="0">
                        <a:solidFill>
                          <a:srgbClr val="FFFFFF"/>
                        </a:solidFill>
                        <a:latin typeface="Cambria Math" pitchFamily="18" charset="0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1" i="0" u="none" strike="noStrike" dirty="0" smtClean="0">
                          <a:solidFill>
                            <a:srgbClr val="FFFFFF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information</a:t>
                      </a:r>
                      <a:endParaRPr lang="zh-CN" altLang="en-US" sz="900" b="1" i="0" u="none" strike="noStrike" dirty="0">
                        <a:solidFill>
                          <a:srgbClr val="FFFFFF"/>
                        </a:solidFill>
                        <a:latin typeface="Cambria Math" pitchFamily="18" charset="0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1" i="0" u="none" strike="noStrike" dirty="0" smtClean="0">
                          <a:solidFill>
                            <a:srgbClr val="FFFFFF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Demand</a:t>
                      </a:r>
                      <a:r>
                        <a:rPr lang="en-US" altLang="zh-CN" sz="900" b="1" i="0" u="none" strike="noStrike" baseline="0" dirty="0" smtClean="0">
                          <a:solidFill>
                            <a:srgbClr val="FFFFFF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 level</a:t>
                      </a:r>
                      <a:endParaRPr lang="zh-CN" altLang="en-US" sz="900" b="1" i="0" u="none" strike="noStrike" dirty="0">
                        <a:solidFill>
                          <a:srgbClr val="FFFFFF"/>
                        </a:solidFill>
                        <a:latin typeface="Cambria Math" pitchFamily="18" charset="0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1" i="0" u="none" strike="noStrike" dirty="0" smtClean="0">
                          <a:solidFill>
                            <a:srgbClr val="FFFFFF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Meet style</a:t>
                      </a:r>
                      <a:endParaRPr lang="zh-CN" altLang="en-US" sz="900" b="1" i="0" u="none" strike="noStrike" dirty="0">
                        <a:solidFill>
                          <a:srgbClr val="FFFFFF"/>
                        </a:solidFill>
                        <a:latin typeface="Cambria Math" pitchFamily="18" charset="0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1" i="0" u="none" strike="noStrike" dirty="0" smtClean="0">
                          <a:solidFill>
                            <a:srgbClr val="FFFFFF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functional description</a:t>
                      </a:r>
                      <a:endParaRPr lang="zh-CN" altLang="en-US" sz="900" b="1" i="0" u="none" strike="noStrike" dirty="0">
                        <a:solidFill>
                          <a:srgbClr val="FFFFFF"/>
                        </a:solidFill>
                        <a:latin typeface="Cambria Math" pitchFamily="18" charset="0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1" i="0" u="none" strike="noStrike" dirty="0" smtClean="0">
                          <a:solidFill>
                            <a:srgbClr val="FFFFFF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Key action</a:t>
                      </a:r>
                      <a:endParaRPr lang="zh-CN" altLang="en-US" sz="900" b="1" i="0" u="none" strike="noStrike" dirty="0">
                        <a:solidFill>
                          <a:srgbClr val="FFFFFF"/>
                        </a:solidFill>
                        <a:latin typeface="Cambria Math" pitchFamily="18" charset="0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</a:tr>
              <a:tr h="44886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1" i="0" u="none" strike="noStrike" dirty="0" smtClean="0">
                          <a:solidFill>
                            <a:schemeClr val="bg1"/>
                          </a:solidFill>
                          <a:latin typeface="Cambria Math" pitchFamily="18" charset="0"/>
                          <a:ea typeface="微软雅黑" pitchFamily="34" charset="-122"/>
                        </a:rPr>
                        <a:t>nonstop</a:t>
                      </a:r>
                      <a:r>
                        <a:rPr lang="en-US" altLang="zh-CN" sz="900" b="1" i="0" u="none" strike="noStrike" dirty="0" smtClean="0">
                          <a:solidFill>
                            <a:schemeClr val="bg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/</a:t>
                      </a:r>
                      <a:r>
                        <a:rPr lang="en-US" altLang="zh-CN" sz="900" b="1" i="0" u="none" strike="noStrike" dirty="0" smtClean="0">
                          <a:solidFill>
                            <a:srgbClr val="C000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deal</a:t>
                      </a:r>
                      <a:endParaRPr lang="zh-CN" altLang="en-US" sz="900" b="1" i="0" u="none" strike="noStrike" dirty="0">
                        <a:solidFill>
                          <a:srgbClr val="C00000"/>
                        </a:solidFill>
                        <a:latin typeface="Cambria Math" pitchFamily="18" charset="0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b="0" i="0" u="none" strike="noStrike" dirty="0" smtClean="0">
                          <a:solidFill>
                            <a:srgbClr val="000000"/>
                          </a:solidFill>
                          <a:latin typeface="Cambria Math" pitchFamily="18" charset="0"/>
                          <a:ea typeface="微软雅黑" pitchFamily="34" charset="-122"/>
                        </a:rPr>
                        <a:t>quick purchase</a:t>
                      </a:r>
                      <a:endParaRPr lang="zh-CN" altLang="en-US" sz="800" b="0" i="0" u="none" strike="noStrike" dirty="0">
                        <a:solidFill>
                          <a:srgbClr val="000000"/>
                        </a:solidFill>
                        <a:latin typeface="Cambria Math" pitchFamily="18" charset="0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b="0" i="0" u="none" strike="noStrike" dirty="0" smtClean="0">
                          <a:solidFill>
                            <a:srgbClr val="000000"/>
                          </a:solidFill>
                          <a:latin typeface="Cambria Math" pitchFamily="18" charset="0"/>
                          <a:ea typeface="微软雅黑" pitchFamily="34" charset="-122"/>
                        </a:rPr>
                        <a:t>goods store</a:t>
                      </a:r>
                      <a:endParaRPr lang="zh-CN" altLang="en-US" sz="800" b="0" i="0" u="none" strike="noStrike" dirty="0">
                        <a:solidFill>
                          <a:srgbClr val="000000"/>
                        </a:solidFill>
                        <a:latin typeface="Cambria Math" pitchFamily="18" charset="0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dirty="0" smtClean="0">
                          <a:solidFill>
                            <a:srgbClr val="000000"/>
                          </a:solidFill>
                          <a:latin typeface="Cambria Math" pitchFamily="18" charset="0"/>
                          <a:ea typeface="微软雅黑" pitchFamily="34" charset="-122"/>
                        </a:rPr>
                        <a:t>identification / authentication of official website</a:t>
                      </a:r>
                      <a:endParaRPr lang="zh-CN" altLang="en-US" sz="800" b="0" i="0" u="none" strike="noStrike" dirty="0">
                        <a:solidFill>
                          <a:srgbClr val="000000"/>
                        </a:solidFill>
                        <a:latin typeface="Cambria Math" pitchFamily="18" charset="0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b="0" i="0" u="none" strike="noStrike" dirty="0" smtClean="0">
                          <a:solidFill>
                            <a:srgbClr val="000000"/>
                          </a:solidFill>
                          <a:latin typeface="Cambria Math" pitchFamily="18" charset="0"/>
                          <a:ea typeface="微软雅黑" pitchFamily="34" charset="-122"/>
                        </a:rPr>
                        <a:t>official website</a:t>
                      </a:r>
                      <a:endParaRPr lang="zh-CN" altLang="en-US" sz="800" b="0" i="0" u="none" strike="noStrike" dirty="0">
                        <a:solidFill>
                          <a:srgbClr val="000000"/>
                        </a:solidFill>
                        <a:latin typeface="Cambria Math" pitchFamily="18" charset="0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b="0" i="0" u="none" strike="noStrike" dirty="0" smtClean="0">
                          <a:solidFill>
                            <a:srgbClr val="000000"/>
                          </a:solidFill>
                          <a:latin typeface="Cambria Math" pitchFamily="18" charset="0"/>
                          <a:ea typeface="微软雅黑" pitchFamily="34" charset="-122"/>
                        </a:rPr>
                        <a:t>accurate/timely</a:t>
                      </a:r>
                      <a:endParaRPr lang="zh-CN" altLang="en-US" sz="800" b="0" i="0" u="none" strike="noStrike" dirty="0">
                        <a:solidFill>
                          <a:srgbClr val="000000"/>
                        </a:solidFill>
                        <a:latin typeface="Cambria Math" pitchFamily="18" charset="0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b="0" i="0" u="none" strike="noStrike" dirty="0" smtClean="0">
                          <a:solidFill>
                            <a:srgbClr val="000000"/>
                          </a:solidFill>
                          <a:latin typeface="Cambria Math" pitchFamily="18" charset="0"/>
                          <a:ea typeface="微软雅黑" pitchFamily="34" charset="-122"/>
                        </a:rPr>
                        <a:t>knowledge</a:t>
                      </a:r>
                      <a:r>
                        <a:rPr lang="en-US" altLang="zh-CN" sz="800" b="0" i="0" u="none" strike="noStrike" baseline="0" dirty="0" smtClean="0">
                          <a:solidFill>
                            <a:srgbClr val="000000"/>
                          </a:solidFill>
                          <a:latin typeface="Cambria Math" pitchFamily="18" charset="0"/>
                          <a:ea typeface="微软雅黑" pitchFamily="34" charset="-122"/>
                        </a:rPr>
                        <a:t> graph</a:t>
                      </a:r>
                      <a:r>
                        <a:rPr lang="en-US" altLang="zh-CN" sz="800" b="0" i="0" u="none" strike="noStrike" dirty="0" smtClean="0">
                          <a:solidFill>
                            <a:srgbClr val="0000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/</a:t>
                      </a:r>
                      <a:r>
                        <a:rPr lang="en-US" altLang="zh-CN" sz="800" b="0" i="0" u="none" strike="noStrike" dirty="0" err="1" smtClean="0">
                          <a:solidFill>
                            <a:srgbClr val="0000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aladin</a:t>
                      </a:r>
                      <a:endParaRPr lang="zh-CN" altLang="en-US" sz="800" b="0" i="0" u="none" strike="noStrike" dirty="0">
                        <a:solidFill>
                          <a:srgbClr val="000000"/>
                        </a:solidFill>
                        <a:latin typeface="Cambria Math" pitchFamily="18" charset="0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FF00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need</a:t>
                      </a:r>
                      <a:endParaRPr lang="en-US" sz="900" b="0" i="0" u="none" strike="noStrike" dirty="0">
                        <a:solidFill>
                          <a:srgbClr val="FF0000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 dirty="0" smtClean="0">
                          <a:solidFill>
                            <a:schemeClr val="bg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smash</a:t>
                      </a:r>
                      <a:endParaRPr lang="zh-CN" altLang="en-US" sz="900" b="0" i="0" u="none" strike="noStrike" dirty="0">
                        <a:solidFill>
                          <a:schemeClr val="bg1"/>
                        </a:solidFill>
                        <a:latin typeface="Cambria Math" pitchFamily="18" charset="0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 dirty="0" smtClean="0">
                          <a:solidFill>
                            <a:schemeClr val="bg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core</a:t>
                      </a:r>
                      <a:endParaRPr lang="zh-CN" altLang="en-US" sz="900" b="0" i="0" u="none" strike="noStrike" dirty="0">
                        <a:solidFill>
                          <a:schemeClr val="bg1"/>
                        </a:solidFill>
                        <a:latin typeface="Cambria Math" pitchFamily="18" charset="0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 dirty="0" smtClean="0">
                          <a:solidFill>
                            <a:schemeClr val="bg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meet</a:t>
                      </a:r>
                      <a:endParaRPr lang="zh-CN" altLang="en-US" sz="900" b="0" i="0" u="none" strike="noStrike" dirty="0">
                        <a:solidFill>
                          <a:schemeClr val="bg1"/>
                        </a:solidFill>
                        <a:latin typeface="Cambria Math" pitchFamily="18" charset="0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10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latin typeface="Cambria Math" pitchFamily="18" charset="0"/>
                          <a:ea typeface="微软雅黑" pitchFamily="34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b="0" i="0" u="none" strike="noStrike" dirty="0" smtClean="0">
                          <a:solidFill>
                            <a:srgbClr val="000000"/>
                          </a:solidFill>
                          <a:latin typeface="Cambria Math" pitchFamily="18" charset="0"/>
                          <a:ea typeface="微软雅黑" pitchFamily="34" charset="-122"/>
                        </a:rPr>
                        <a:t>micro-purchase</a:t>
                      </a:r>
                      <a:endParaRPr lang="zh-CN" altLang="en-US" sz="800" b="0" i="0" u="none" strike="noStrike" dirty="0">
                        <a:solidFill>
                          <a:srgbClr val="000000"/>
                        </a:solidFill>
                        <a:latin typeface="Cambria Math" pitchFamily="18" charset="0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b="0" i="0" u="none" strike="noStrike" dirty="0" smtClean="0">
                          <a:solidFill>
                            <a:srgbClr val="000000"/>
                          </a:solidFill>
                          <a:latin typeface="Cambria Math" pitchFamily="18" charset="0"/>
                          <a:ea typeface="微软雅黑" pitchFamily="34" charset="-122"/>
                        </a:rPr>
                        <a:t>Link/function preposition</a:t>
                      </a:r>
                      <a:endParaRPr lang="zh-CN" altLang="en-US" sz="800" b="0" i="0" u="none" strike="noStrike" dirty="0">
                        <a:solidFill>
                          <a:srgbClr val="000000"/>
                        </a:solidFill>
                        <a:latin typeface="Cambria Math" pitchFamily="18" charset="0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b="0" i="0" u="none" strike="noStrike" dirty="0" smtClean="0">
                          <a:solidFill>
                            <a:srgbClr val="000000"/>
                          </a:solidFill>
                          <a:latin typeface="Cambria Math" pitchFamily="18" charset="0"/>
                          <a:ea typeface="微软雅黑" pitchFamily="34" charset="-122"/>
                        </a:rPr>
                        <a:t>sub-link</a:t>
                      </a:r>
                      <a:r>
                        <a:rPr lang="en-US" altLang="zh-CN" sz="800" b="0" i="0" u="none" strike="noStrike" dirty="0" smtClean="0">
                          <a:solidFill>
                            <a:srgbClr val="0000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/brand zone/nonstop for official</a:t>
                      </a:r>
                      <a:r>
                        <a:rPr lang="en-US" altLang="zh-CN" sz="800" b="0" i="0" u="none" strike="noStrike" baseline="0" dirty="0" smtClean="0">
                          <a:solidFill>
                            <a:srgbClr val="0000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 activity</a:t>
                      </a:r>
                      <a:endParaRPr lang="zh-CN" altLang="en-US" sz="800" b="0" i="0" u="none" strike="noStrike" dirty="0">
                        <a:solidFill>
                          <a:srgbClr val="000000"/>
                        </a:solidFill>
                        <a:latin typeface="Cambria Math" pitchFamily="18" charset="0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b="0" i="0" u="none" strike="noStrike" dirty="0" smtClean="0">
                          <a:solidFill>
                            <a:srgbClr val="000000"/>
                          </a:solidFill>
                          <a:latin typeface="Cambria Math" pitchFamily="18" charset="0"/>
                          <a:ea typeface="微软雅黑" pitchFamily="34" charset="-122"/>
                        </a:rPr>
                        <a:t>user </a:t>
                      </a:r>
                      <a:r>
                        <a:rPr lang="en-US" altLang="zh-CN" sz="800" b="0" i="0" u="none" strike="noStrike" dirty="0" err="1" smtClean="0">
                          <a:solidFill>
                            <a:srgbClr val="000000"/>
                          </a:solidFill>
                          <a:latin typeface="Cambria Math" pitchFamily="18" charset="0"/>
                          <a:ea typeface="微软雅黑" pitchFamily="34" charset="-122"/>
                        </a:rPr>
                        <a:t>zhixin</a:t>
                      </a:r>
                      <a:endParaRPr lang="zh-CN" altLang="en-US" sz="800" b="0" i="0" u="none" strike="noStrike" dirty="0">
                        <a:solidFill>
                          <a:srgbClr val="000000"/>
                        </a:solidFill>
                        <a:latin typeface="Cambria Math" pitchFamily="18" charset="0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b="0" i="0" u="none" strike="noStrike" dirty="0" err="1" smtClean="0">
                          <a:solidFill>
                            <a:srgbClr val="000000"/>
                          </a:solidFill>
                          <a:latin typeface="Cambria Math" pitchFamily="18" charset="0"/>
                          <a:ea typeface="微软雅黑" pitchFamily="34" charset="-122"/>
                        </a:rPr>
                        <a:t>buniness</a:t>
                      </a:r>
                      <a:r>
                        <a:rPr lang="en-US" altLang="zh-CN" sz="800" b="0" i="0" u="none" strike="noStrike" baseline="0" dirty="0" smtClean="0">
                          <a:solidFill>
                            <a:srgbClr val="000000"/>
                          </a:solidFill>
                          <a:latin typeface="Cambria Math" pitchFamily="18" charset="0"/>
                          <a:ea typeface="微软雅黑" pitchFamily="34" charset="-122"/>
                        </a:rPr>
                        <a:t> </a:t>
                      </a:r>
                      <a:r>
                        <a:rPr lang="en-US" altLang="zh-CN" sz="800" b="0" i="0" u="none" strike="noStrike" baseline="0" dirty="0" err="1" smtClean="0">
                          <a:solidFill>
                            <a:srgbClr val="000000"/>
                          </a:solidFill>
                          <a:latin typeface="Cambria Math" pitchFamily="18" charset="0"/>
                          <a:ea typeface="微软雅黑" pitchFamily="34" charset="-122"/>
                        </a:rPr>
                        <a:t>zhixin</a:t>
                      </a:r>
                      <a:r>
                        <a:rPr lang="en-US" altLang="zh-CN" sz="800" b="0" i="0" u="none" strike="noStrike" dirty="0" smtClean="0">
                          <a:solidFill>
                            <a:srgbClr val="0000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/</a:t>
                      </a:r>
                      <a:r>
                        <a:rPr lang="en-US" altLang="zh-CN" sz="800" b="0" i="0" u="none" strike="noStrike" dirty="0" err="1" smtClean="0">
                          <a:solidFill>
                            <a:srgbClr val="000000"/>
                          </a:solidFill>
                          <a:latin typeface="Cambria Math" pitchFamily="18" charset="0"/>
                          <a:ea typeface="微软雅黑" pitchFamily="34" charset="-122"/>
                        </a:rPr>
                        <a:t>aladin</a:t>
                      </a:r>
                      <a:endParaRPr lang="zh-CN" altLang="en-US" sz="800" b="0" i="0" u="none" strike="noStrike" dirty="0">
                        <a:solidFill>
                          <a:srgbClr val="000000"/>
                        </a:solidFill>
                        <a:latin typeface="Cambria Math" pitchFamily="18" charset="0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61080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1" i="0" u="none" strike="noStrike" dirty="0" smtClean="0">
                          <a:solidFill>
                            <a:schemeClr val="bg1"/>
                          </a:solidFill>
                          <a:latin typeface="Cambria Math" pitchFamily="18" charset="0"/>
                          <a:ea typeface="微软雅黑" pitchFamily="34" charset="-122"/>
                        </a:rPr>
                        <a:t>link</a:t>
                      </a:r>
                      <a:r>
                        <a:rPr lang="en-US" altLang="zh-CN" sz="900" b="1" i="0" u="none" strike="noStrike" dirty="0" smtClean="0">
                          <a:solidFill>
                            <a:schemeClr val="bg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/</a:t>
                      </a:r>
                      <a:r>
                        <a:rPr lang="en-US" altLang="zh-CN" sz="900" b="1" i="0" u="none" strike="noStrike" dirty="0" smtClean="0">
                          <a:solidFill>
                            <a:srgbClr val="C00000"/>
                          </a:solidFill>
                          <a:latin typeface="Cambria Math" pitchFamily="18" charset="0"/>
                          <a:ea typeface="微软雅黑" pitchFamily="34" charset="-122"/>
                        </a:rPr>
                        <a:t>import</a:t>
                      </a:r>
                      <a:r>
                        <a:rPr lang="en-US" altLang="zh-CN" sz="900" b="1" i="0" u="none" strike="noStrike" baseline="0" dirty="0" smtClean="0">
                          <a:solidFill>
                            <a:srgbClr val="C00000"/>
                          </a:solidFill>
                          <a:latin typeface="Cambria Math" pitchFamily="18" charset="0"/>
                          <a:ea typeface="微软雅黑" pitchFamily="34" charset="-122"/>
                        </a:rPr>
                        <a:t> PV</a:t>
                      </a:r>
                      <a:endParaRPr lang="zh-CN" altLang="en-US" sz="900" b="1" i="0" u="none" strike="noStrike" dirty="0">
                        <a:solidFill>
                          <a:srgbClr val="C00000"/>
                        </a:solidFill>
                        <a:latin typeface="Cambria Math" pitchFamily="18" charset="0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b="0" i="0" u="none" strike="noStrike" dirty="0" smtClean="0">
                          <a:solidFill>
                            <a:srgbClr val="000000"/>
                          </a:solidFill>
                          <a:latin typeface="Cambria Math" pitchFamily="18" charset="0"/>
                          <a:ea typeface="微软雅黑" pitchFamily="34" charset="-122"/>
                        </a:rPr>
                        <a:t>uniform</a:t>
                      </a:r>
                      <a:r>
                        <a:rPr lang="en-US" altLang="zh-CN" sz="800" b="0" i="0" u="none" strike="noStrike" dirty="0" smtClean="0">
                          <a:solidFill>
                            <a:srgbClr val="0000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/overall/non-repeat</a:t>
                      </a:r>
                      <a:endParaRPr lang="zh-CN" altLang="en-US" sz="800" b="0" i="0" u="none" strike="noStrike" dirty="0">
                        <a:solidFill>
                          <a:srgbClr val="000000"/>
                        </a:solidFill>
                        <a:latin typeface="Cambria Math" pitchFamily="18" charset="0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b="0" i="0" u="none" strike="noStrike" dirty="0" smtClean="0">
                          <a:solidFill>
                            <a:srgbClr val="000000"/>
                          </a:solidFill>
                          <a:latin typeface="Cambria Math" pitchFamily="18" charset="0"/>
                          <a:ea typeface="微软雅黑" pitchFamily="34" charset="-122"/>
                        </a:rPr>
                        <a:t>e-business platform</a:t>
                      </a:r>
                      <a:r>
                        <a:rPr lang="en-US" altLang="zh-CN" sz="800" b="0" i="0" u="none" strike="noStrike" dirty="0" smtClean="0">
                          <a:solidFill>
                            <a:srgbClr val="0000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/middle page/spider</a:t>
                      </a:r>
                      <a:endParaRPr lang="zh-CN" altLang="en-US" sz="800" b="0" i="0" u="none" strike="noStrike" dirty="0">
                        <a:solidFill>
                          <a:srgbClr val="000000"/>
                        </a:solidFill>
                        <a:latin typeface="Cambria Math" pitchFamily="18" charset="0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logo/industry chain</a:t>
                      </a:r>
                      <a:r>
                        <a:rPr lang="en-US" altLang="zh-CN" sz="800" b="0" i="0" u="none" strike="noStrike" dirty="0" smtClean="0">
                          <a:solidFill>
                            <a:srgbClr val="0000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/</a:t>
                      </a:r>
                      <a:r>
                        <a:rPr lang="en-US" altLang="zh-CN" sz="800" b="0" i="0" u="none" strike="noStrike" dirty="0" smtClean="0">
                          <a:solidFill>
                            <a:srgbClr val="000000"/>
                          </a:solidFill>
                          <a:latin typeface="Cambria Math" pitchFamily="18" charset="0"/>
                          <a:ea typeface="微软雅黑" pitchFamily="34" charset="-122"/>
                        </a:rPr>
                        <a:t>overall</a:t>
                      </a:r>
                      <a:endParaRPr lang="zh-CN" altLang="en-US" sz="800" b="0" i="0" u="none" strike="noStrike" dirty="0">
                        <a:solidFill>
                          <a:srgbClr val="000000"/>
                        </a:solidFill>
                        <a:latin typeface="Cambria Math" pitchFamily="18" charset="0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spider/partner website/ads</a:t>
                      </a: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 store</a:t>
                      </a:r>
                      <a:endParaRPr lang="zh-CN" altLang="en-US" sz="800" b="0" i="0" u="none" strike="noStrike" dirty="0">
                        <a:solidFill>
                          <a:srgbClr val="000000"/>
                        </a:solidFill>
                        <a:latin typeface="Cambria Math" pitchFamily="18" charset="0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b="0" i="0" u="none" strike="noStrike" dirty="0" smtClean="0">
                          <a:solidFill>
                            <a:srgbClr val="000000"/>
                          </a:solidFill>
                          <a:latin typeface="Cambria Math" pitchFamily="18" charset="0"/>
                          <a:ea typeface="微软雅黑" pitchFamily="34" charset="-122"/>
                        </a:rPr>
                        <a:t>abundant/safe</a:t>
                      </a:r>
                      <a:r>
                        <a:rPr lang="en-US" altLang="zh-CN" sz="800" b="0" i="0" u="none" strike="noStrike" dirty="0" smtClean="0">
                          <a:solidFill>
                            <a:srgbClr val="0000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/</a:t>
                      </a:r>
                    </a:p>
                    <a:p>
                      <a:pPr algn="ctr" fontAlgn="ctr"/>
                      <a:r>
                        <a:rPr lang="en-US" altLang="zh-CN" sz="800" b="0" i="0" u="none" strike="noStrike" dirty="0" smtClean="0">
                          <a:solidFill>
                            <a:srgbClr val="000000"/>
                          </a:solidFill>
                          <a:latin typeface="Cambria Math" pitchFamily="18" charset="0"/>
                          <a:ea typeface="微软雅黑" pitchFamily="34" charset="-122"/>
                        </a:rPr>
                        <a:t>timely</a:t>
                      </a:r>
                      <a:endParaRPr lang="zh-CN" altLang="en-US" sz="800" b="0" i="0" u="none" strike="noStrike" dirty="0">
                        <a:solidFill>
                          <a:srgbClr val="000000"/>
                        </a:solidFill>
                        <a:latin typeface="Cambria Math" pitchFamily="18" charset="0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spider</a:t>
                      </a:r>
                      <a:r>
                        <a:rPr lang="en-US" altLang="zh-CN" sz="800" b="0" i="0" u="none" strike="noStrike" dirty="0" smtClean="0">
                          <a:solidFill>
                            <a:srgbClr val="0000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/partner website/ads store</a:t>
                      </a:r>
                      <a:endParaRPr lang="zh-CN" altLang="en-US" sz="800" b="0" i="0" u="none" strike="noStrike" dirty="0">
                        <a:solidFill>
                          <a:srgbClr val="000000"/>
                        </a:solidFill>
                        <a:latin typeface="Cambria Math" pitchFamily="18" charset="0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FF00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want</a:t>
                      </a:r>
                      <a:endParaRPr lang="en-US" sz="900" b="0" i="0" u="none" strike="noStrike" dirty="0">
                        <a:solidFill>
                          <a:srgbClr val="FF0000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 dirty="0" smtClean="0">
                          <a:solidFill>
                            <a:schemeClr val="bg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second pass</a:t>
                      </a:r>
                      <a:endParaRPr lang="zh-CN" altLang="en-US" sz="900" b="0" i="0" u="none" strike="noStrike" dirty="0">
                        <a:solidFill>
                          <a:schemeClr val="bg1"/>
                        </a:solidFill>
                        <a:latin typeface="Cambria Math" pitchFamily="18" charset="0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 dirty="0" smtClean="0">
                          <a:solidFill>
                            <a:schemeClr val="bg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addition</a:t>
                      </a:r>
                      <a:endParaRPr lang="zh-CN" altLang="en-US" sz="900" b="0" i="0" u="none" strike="noStrike" dirty="0">
                        <a:solidFill>
                          <a:schemeClr val="bg1"/>
                        </a:solidFill>
                        <a:latin typeface="Cambria Math" pitchFamily="18" charset="0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 dirty="0" smtClean="0">
                          <a:solidFill>
                            <a:schemeClr val="bg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relate</a:t>
                      </a:r>
                      <a:endParaRPr lang="zh-CN" altLang="en-US" sz="900" b="0" i="0" u="none" strike="noStrike" dirty="0">
                        <a:solidFill>
                          <a:schemeClr val="bg1"/>
                        </a:solidFill>
                        <a:latin typeface="Cambria Math" pitchFamily="18" charset="0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86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b="0" i="0" u="none" strike="noStrike" dirty="0" smtClean="0">
                          <a:solidFill>
                            <a:srgbClr val="000000"/>
                          </a:solidFill>
                          <a:latin typeface="Cambria Math" pitchFamily="18" charset="0"/>
                          <a:ea typeface="微软雅黑" pitchFamily="34" charset="-122"/>
                        </a:rPr>
                        <a:t>text</a:t>
                      </a:r>
                      <a:r>
                        <a:rPr lang="en-US" altLang="zh-CN" sz="800" b="0" i="0" u="none" strike="noStrike" baseline="0" dirty="0" smtClean="0">
                          <a:solidFill>
                            <a:srgbClr val="000000"/>
                          </a:solidFill>
                          <a:latin typeface="Cambria Math" pitchFamily="18" charset="0"/>
                          <a:ea typeface="微软雅黑" pitchFamily="34" charset="-122"/>
                        </a:rPr>
                        <a:t> link</a:t>
                      </a:r>
                      <a:r>
                        <a:rPr lang="en-US" altLang="zh-CN" sz="800" b="0" i="0" u="none" strike="noStrike" dirty="0" smtClean="0">
                          <a:solidFill>
                            <a:srgbClr val="0000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/</a:t>
                      </a:r>
                      <a:r>
                        <a:rPr lang="en-US" altLang="zh-CN" sz="800" b="0" i="0" u="none" strike="noStrike" dirty="0" err="1" smtClean="0">
                          <a:solidFill>
                            <a:srgbClr val="0000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aladin</a:t>
                      </a:r>
                      <a:endParaRPr lang="zh-CN" altLang="en-US" sz="800" b="0" i="0" u="none" strike="noStrike" dirty="0">
                        <a:solidFill>
                          <a:srgbClr val="000000"/>
                        </a:solidFill>
                        <a:latin typeface="Cambria Math" pitchFamily="18" charset="0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b="0" i="0" u="none" strike="noStrike" dirty="0" smtClean="0">
                          <a:solidFill>
                            <a:srgbClr val="000000"/>
                          </a:solidFill>
                          <a:latin typeface="Cambria Math" pitchFamily="18" charset="0"/>
                          <a:ea typeface="微软雅黑" pitchFamily="34" charset="-122"/>
                        </a:rPr>
                        <a:t>search ads</a:t>
                      </a:r>
                      <a:endParaRPr lang="zh-CN" altLang="en-US" sz="800" b="0" i="0" u="none" strike="noStrike" dirty="0">
                        <a:solidFill>
                          <a:srgbClr val="000000"/>
                        </a:solidFill>
                        <a:latin typeface="Cambria Math" pitchFamily="18" charset="0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b="0" i="0" u="none" strike="noStrike" dirty="0" smtClean="0">
                          <a:solidFill>
                            <a:srgbClr val="000000"/>
                          </a:solidFill>
                          <a:latin typeface="Cambria Math" pitchFamily="18" charset="0"/>
                          <a:ea typeface="微软雅黑" pitchFamily="34" charset="-122"/>
                        </a:rPr>
                        <a:t>text link</a:t>
                      </a:r>
                      <a:r>
                        <a:rPr lang="en-US" altLang="zh-CN" sz="800" b="0" i="0" u="none" strike="noStrike" dirty="0" smtClean="0">
                          <a:solidFill>
                            <a:srgbClr val="0000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/</a:t>
                      </a:r>
                      <a:r>
                        <a:rPr lang="en-US" altLang="zh-CN" sz="800" b="0" i="0" u="none" strike="noStrike" dirty="0" err="1" smtClean="0">
                          <a:solidFill>
                            <a:srgbClr val="0000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aladin</a:t>
                      </a:r>
                      <a:endParaRPr lang="zh-CN" altLang="en-US" sz="800" b="0" i="0" u="none" strike="noStrike" dirty="0">
                        <a:solidFill>
                          <a:srgbClr val="000000"/>
                        </a:solidFill>
                        <a:latin typeface="Cambria Math" pitchFamily="18" charset="0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b="0" i="0" u="none" strike="noStrike" dirty="0" smtClean="0">
                          <a:solidFill>
                            <a:srgbClr val="000000"/>
                          </a:solidFill>
                          <a:latin typeface="Cambria Math" pitchFamily="18" charset="0"/>
                          <a:ea typeface="微软雅黑" pitchFamily="34" charset="-122"/>
                        </a:rPr>
                        <a:t>search ads</a:t>
                      </a:r>
                      <a:endParaRPr lang="zh-CN" altLang="en-US" sz="800" b="0" i="0" u="none" strike="noStrike" dirty="0">
                        <a:solidFill>
                          <a:srgbClr val="000000"/>
                        </a:solidFill>
                        <a:latin typeface="Cambria Math" pitchFamily="18" charset="0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b="0" i="0" u="none" strike="noStrike" dirty="0" smtClean="0">
                          <a:solidFill>
                            <a:srgbClr val="000000"/>
                          </a:solidFill>
                          <a:latin typeface="Cambria Math" pitchFamily="18" charset="0"/>
                          <a:ea typeface="微软雅黑" pitchFamily="34" charset="-122"/>
                        </a:rPr>
                        <a:t>text link</a:t>
                      </a:r>
                      <a:r>
                        <a:rPr lang="en-US" altLang="zh-CN" sz="800" b="0" i="0" u="none" strike="noStrike" dirty="0" smtClean="0">
                          <a:solidFill>
                            <a:srgbClr val="0000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/</a:t>
                      </a:r>
                      <a:r>
                        <a:rPr lang="en-US" altLang="zh-CN" sz="800" b="0" i="0" u="none" strike="noStrike" dirty="0" err="1" smtClean="0">
                          <a:solidFill>
                            <a:srgbClr val="0000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aladin</a:t>
                      </a:r>
                      <a:endParaRPr lang="zh-CN" altLang="en-US" sz="800" b="0" i="0" u="none" strike="noStrike" dirty="0">
                        <a:solidFill>
                          <a:srgbClr val="000000"/>
                        </a:solidFill>
                        <a:latin typeface="Cambria Math" pitchFamily="18" charset="0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b="0" i="0" u="none" strike="noStrike" dirty="0" smtClean="0">
                          <a:solidFill>
                            <a:srgbClr val="000000"/>
                          </a:solidFill>
                          <a:latin typeface="Cambria Math" pitchFamily="18" charset="0"/>
                          <a:ea typeface="微软雅黑" pitchFamily="34" charset="-122"/>
                        </a:rPr>
                        <a:t>business </a:t>
                      </a:r>
                      <a:r>
                        <a:rPr lang="en-US" altLang="zh-CN" sz="800" b="0" i="0" u="none" strike="noStrike" dirty="0" err="1" smtClean="0">
                          <a:solidFill>
                            <a:srgbClr val="000000"/>
                          </a:solidFill>
                          <a:latin typeface="Cambria Math" pitchFamily="18" charset="0"/>
                          <a:ea typeface="微软雅黑" pitchFamily="34" charset="-122"/>
                        </a:rPr>
                        <a:t>zhixin</a:t>
                      </a:r>
                      <a:r>
                        <a:rPr lang="en-US" altLang="zh-CN" sz="800" b="0" i="0" u="none" strike="noStrike" dirty="0" smtClean="0">
                          <a:solidFill>
                            <a:srgbClr val="000000"/>
                          </a:solidFill>
                          <a:latin typeface="Cambria Math" pitchFamily="18" charset="0"/>
                          <a:ea typeface="微软雅黑" pitchFamily="34" charset="-122"/>
                        </a:rPr>
                        <a:t> cards/search ads</a:t>
                      </a:r>
                      <a:endParaRPr lang="zh-CN" altLang="en-US" sz="800" b="0" i="0" u="none" strike="noStrike" dirty="0">
                        <a:solidFill>
                          <a:srgbClr val="000000"/>
                        </a:solidFill>
                        <a:latin typeface="Cambria Math" pitchFamily="18" charset="0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5810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1" i="0" u="none" strike="noStrike" dirty="0" smtClean="0">
                          <a:solidFill>
                            <a:schemeClr val="bg1"/>
                          </a:solidFill>
                          <a:latin typeface="Cambria Math" pitchFamily="18" charset="0"/>
                          <a:ea typeface="微软雅黑" pitchFamily="34" charset="-122"/>
                        </a:rPr>
                        <a:t>recommend</a:t>
                      </a:r>
                      <a:r>
                        <a:rPr lang="en-US" altLang="zh-CN" sz="900" b="1" i="0" u="none" strike="noStrike" dirty="0" smtClean="0">
                          <a:solidFill>
                            <a:schemeClr val="bg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/</a:t>
                      </a:r>
                      <a:r>
                        <a:rPr lang="en-US" altLang="zh-CN" sz="900" b="1" i="0" u="none" strike="noStrike" dirty="0" smtClean="0">
                          <a:solidFill>
                            <a:srgbClr val="C000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ads</a:t>
                      </a:r>
                      <a:endParaRPr lang="zh-CN" altLang="en-US" sz="900" b="1" i="0" u="none" strike="noStrike" dirty="0">
                        <a:solidFill>
                          <a:srgbClr val="C00000"/>
                        </a:solidFill>
                        <a:latin typeface="Cambria Math" pitchFamily="18" charset="0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dirty="0" smtClean="0">
                          <a:solidFill>
                            <a:srgbClr val="000000"/>
                          </a:solidFill>
                          <a:latin typeface="Cambria Math" pitchFamily="18" charset="0"/>
                          <a:ea typeface="微软雅黑" pitchFamily="34" charset="-122"/>
                        </a:rPr>
                        <a:t>Relevance logic</a:t>
                      </a:r>
                      <a:r>
                        <a:rPr lang="en-US" altLang="zh-CN" sz="800" b="0" i="0" u="none" strike="noStrike" baseline="0" dirty="0" smtClean="0">
                          <a:solidFill>
                            <a:srgbClr val="000000"/>
                          </a:solidFill>
                          <a:latin typeface="Cambria Math" pitchFamily="18" charset="0"/>
                          <a:ea typeface="微软雅黑" pitchFamily="34" charset="-122"/>
                        </a:rPr>
                        <a:t> &amp; declare</a:t>
                      </a:r>
                      <a:endParaRPr lang="zh-CN" altLang="en-US" sz="800" b="0" i="0" u="none" strike="noStrike" dirty="0">
                        <a:solidFill>
                          <a:srgbClr val="000000"/>
                        </a:solidFill>
                        <a:latin typeface="Cambria Math" pitchFamily="18" charset="0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b="0" i="0" u="none" strike="noStrike" dirty="0" smtClean="0">
                          <a:solidFill>
                            <a:srgbClr val="000000"/>
                          </a:solidFill>
                          <a:latin typeface="Cambria Math" pitchFamily="18" charset="0"/>
                          <a:ea typeface="微软雅黑" pitchFamily="34" charset="-122"/>
                        </a:rPr>
                        <a:t>goods store</a:t>
                      </a:r>
                      <a:r>
                        <a:rPr lang="en-US" altLang="zh-CN" sz="800" b="0" i="0" u="none" strike="noStrike" dirty="0" smtClean="0">
                          <a:solidFill>
                            <a:srgbClr val="0000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/ </a:t>
                      </a:r>
                      <a:r>
                        <a:rPr lang="en-US" altLang="zh-CN" sz="800" b="0" i="0" u="none" strike="noStrike" dirty="0" smtClean="0">
                          <a:solidFill>
                            <a:srgbClr val="000000"/>
                          </a:solidFill>
                          <a:latin typeface="Cambria Math" pitchFamily="18" charset="0"/>
                          <a:ea typeface="微软雅黑" pitchFamily="34" charset="-122"/>
                        </a:rPr>
                        <a:t>relevant</a:t>
                      </a:r>
                      <a:r>
                        <a:rPr lang="en-US" altLang="zh-CN" sz="800" b="0" i="0" u="none" strike="noStrike" baseline="0" dirty="0" smtClean="0">
                          <a:solidFill>
                            <a:srgbClr val="000000"/>
                          </a:solidFill>
                          <a:latin typeface="Cambria Math" pitchFamily="18" charset="0"/>
                          <a:ea typeface="微软雅黑" pitchFamily="34" charset="-122"/>
                        </a:rPr>
                        <a:t> data base</a:t>
                      </a:r>
                      <a:endParaRPr lang="zh-CN" altLang="en-US" sz="800" b="0" i="0" u="none" strike="noStrike" dirty="0">
                        <a:solidFill>
                          <a:srgbClr val="000000"/>
                        </a:solidFill>
                        <a:latin typeface="Cambria Math" pitchFamily="18" charset="0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dirty="0" smtClean="0">
                          <a:solidFill>
                            <a:srgbClr val="000000"/>
                          </a:solidFill>
                          <a:latin typeface="Cambria Math" pitchFamily="18" charset="0"/>
                          <a:ea typeface="微软雅黑" pitchFamily="34" charset="-122"/>
                        </a:rPr>
                        <a:t>correlation analysis</a:t>
                      </a:r>
                      <a:r>
                        <a:rPr lang="en-US" altLang="zh-CN" sz="800" b="0" i="0" u="none" strike="noStrike" dirty="0" smtClean="0">
                          <a:solidFill>
                            <a:srgbClr val="0000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/extract similarity &amp; </a:t>
                      </a:r>
                      <a:r>
                        <a:rPr lang="en-US" altLang="zh-CN" sz="800" b="0" i="0" u="none" strike="noStrike" dirty="0" smtClean="0">
                          <a:solidFill>
                            <a:srgbClr val="000000"/>
                          </a:solidFill>
                          <a:latin typeface="Cambria Math" pitchFamily="18" charset="0"/>
                          <a:ea typeface="微软雅黑" pitchFamily="34" charset="-122"/>
                        </a:rPr>
                        <a:t>Differences</a:t>
                      </a:r>
                      <a:endParaRPr lang="zh-CN" altLang="en-US" sz="800" b="0" i="0" u="none" strike="noStrike" dirty="0">
                        <a:solidFill>
                          <a:srgbClr val="000000"/>
                        </a:solidFill>
                        <a:latin typeface="Cambria Math" pitchFamily="18" charset="0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b="0" i="0" u="none" strike="noStrike" dirty="0" smtClean="0">
                          <a:solidFill>
                            <a:srgbClr val="000000"/>
                          </a:solidFill>
                          <a:latin typeface="Cambria Math" pitchFamily="18" charset="0"/>
                          <a:ea typeface="微软雅黑" pitchFamily="34" charset="-122"/>
                        </a:rPr>
                        <a:t>correlation data</a:t>
                      </a:r>
                      <a:r>
                        <a:rPr lang="en-US" altLang="zh-CN" sz="800" b="0" i="0" u="none" strike="noStrike" baseline="0" dirty="0" smtClean="0">
                          <a:solidFill>
                            <a:srgbClr val="000000"/>
                          </a:solidFill>
                          <a:latin typeface="Cambria Math" pitchFamily="18" charset="0"/>
                          <a:ea typeface="微软雅黑" pitchFamily="34" charset="-122"/>
                        </a:rPr>
                        <a:t> base</a:t>
                      </a:r>
                      <a:r>
                        <a:rPr lang="en-US" altLang="zh-CN" sz="800" b="0" i="0" u="none" strike="noStrike" dirty="0" smtClean="0">
                          <a:solidFill>
                            <a:srgbClr val="0000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/ads store</a:t>
                      </a:r>
                      <a:endParaRPr lang="zh-CN" altLang="en-US" sz="800" b="0" i="0" u="none" strike="noStrike" dirty="0">
                        <a:solidFill>
                          <a:srgbClr val="000000"/>
                        </a:solidFill>
                        <a:latin typeface="Cambria Math" pitchFamily="18" charset="0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b="0" i="0" u="none" strike="noStrike" dirty="0" smtClean="0">
                          <a:solidFill>
                            <a:srgbClr val="000000"/>
                          </a:solidFill>
                          <a:latin typeface="Cambria Math" pitchFamily="18" charset="0"/>
                          <a:ea typeface="微软雅黑" pitchFamily="34" charset="-122"/>
                        </a:rPr>
                        <a:t>extended</a:t>
                      </a:r>
                      <a:r>
                        <a:rPr lang="en-US" altLang="zh-CN" sz="800" b="0" i="0" u="none" strike="noStrike" baseline="0" dirty="0" smtClean="0">
                          <a:solidFill>
                            <a:srgbClr val="000000"/>
                          </a:solidFill>
                          <a:latin typeface="Cambria Math" pitchFamily="18" charset="0"/>
                          <a:ea typeface="微软雅黑" pitchFamily="34" charset="-122"/>
                        </a:rPr>
                        <a:t> read</a:t>
                      </a:r>
                      <a:endParaRPr lang="zh-CN" altLang="en-US" sz="800" b="0" i="0" u="none" strike="noStrike" dirty="0">
                        <a:solidFill>
                          <a:srgbClr val="000000"/>
                        </a:solidFill>
                        <a:latin typeface="Cambria Math" pitchFamily="18" charset="0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b="0" i="0" u="none" strike="noStrike" dirty="0" smtClean="0">
                          <a:solidFill>
                            <a:srgbClr val="000000"/>
                          </a:solidFill>
                          <a:latin typeface="Cambria Math" pitchFamily="18" charset="0"/>
                          <a:ea typeface="微软雅黑" pitchFamily="34" charset="-122"/>
                        </a:rPr>
                        <a:t>knowledge</a:t>
                      </a:r>
                      <a:r>
                        <a:rPr lang="en-US" altLang="zh-CN" sz="800" b="0" i="0" u="none" strike="noStrike" baseline="0" dirty="0" smtClean="0">
                          <a:solidFill>
                            <a:srgbClr val="000000"/>
                          </a:solidFill>
                          <a:latin typeface="Cambria Math" pitchFamily="18" charset="0"/>
                          <a:ea typeface="微软雅黑" pitchFamily="34" charset="-122"/>
                        </a:rPr>
                        <a:t> graph</a:t>
                      </a:r>
                      <a:r>
                        <a:rPr lang="en-US" altLang="zh-CN" sz="800" b="0" i="0" u="none" strike="noStrike" dirty="0" smtClean="0">
                          <a:solidFill>
                            <a:srgbClr val="0000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/search ranking</a:t>
                      </a:r>
                      <a:r>
                        <a:rPr lang="en-US" altLang="zh-CN" sz="800" b="0" i="0" u="none" strike="noStrike" baseline="0" dirty="0" smtClean="0">
                          <a:solidFill>
                            <a:srgbClr val="0000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 list</a:t>
                      </a:r>
                      <a:endParaRPr lang="zh-CN" altLang="en-US" sz="800" b="0" i="0" u="none" strike="noStrike" dirty="0">
                        <a:solidFill>
                          <a:srgbClr val="000000"/>
                        </a:solidFill>
                        <a:latin typeface="Cambria Math" pitchFamily="18" charset="0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FF00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desire</a:t>
                      </a:r>
                      <a:endParaRPr lang="en-US" sz="900" b="0" i="0" u="none" strike="noStrike" dirty="0">
                        <a:solidFill>
                          <a:srgbClr val="FF0000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 dirty="0" smtClean="0">
                          <a:solidFill>
                            <a:schemeClr val="bg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first pass</a:t>
                      </a:r>
                      <a:endParaRPr lang="zh-CN" altLang="en-US" sz="900" b="0" i="0" u="none" strike="noStrike" dirty="0">
                        <a:solidFill>
                          <a:schemeClr val="bg1"/>
                        </a:solidFill>
                        <a:latin typeface="Cambria Math" pitchFamily="18" charset="0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 dirty="0" smtClean="0">
                          <a:solidFill>
                            <a:schemeClr val="bg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recommend</a:t>
                      </a:r>
                      <a:endParaRPr lang="zh-CN" altLang="en-US" sz="900" b="0" i="0" u="none" strike="noStrike" dirty="0">
                        <a:solidFill>
                          <a:schemeClr val="bg1"/>
                        </a:solidFill>
                        <a:latin typeface="Cambria Math" pitchFamily="18" charset="0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 dirty="0" smtClean="0">
                          <a:solidFill>
                            <a:schemeClr val="bg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inspire</a:t>
                      </a:r>
                      <a:endParaRPr lang="zh-CN" altLang="en-US" sz="900" b="0" i="0" u="none" strike="noStrike" dirty="0">
                        <a:solidFill>
                          <a:schemeClr val="bg1"/>
                        </a:solidFill>
                        <a:latin typeface="Cambria Math" pitchFamily="18" charset="0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10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b="0" i="0" u="none" strike="noStrike" dirty="0" smtClean="0">
                          <a:solidFill>
                            <a:srgbClr val="000000"/>
                          </a:solidFill>
                          <a:latin typeface="Cambria Math" pitchFamily="18" charset="0"/>
                          <a:ea typeface="微软雅黑" pitchFamily="34" charset="-122"/>
                        </a:rPr>
                        <a:t>more recommend</a:t>
                      </a:r>
                      <a:endParaRPr lang="zh-CN" altLang="en-US" sz="800" b="0" i="0" u="none" strike="noStrike" dirty="0">
                        <a:solidFill>
                          <a:srgbClr val="000000"/>
                        </a:solidFill>
                        <a:latin typeface="Cambria Math" pitchFamily="18" charset="0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b="0" i="0" u="none" strike="noStrike" dirty="0" smtClean="0">
                          <a:solidFill>
                            <a:srgbClr val="000000"/>
                          </a:solidFill>
                          <a:latin typeface="Cambria Math" pitchFamily="18" charset="0"/>
                          <a:ea typeface="微软雅黑" pitchFamily="34" charset="-122"/>
                        </a:rPr>
                        <a:t>recommend purchase</a:t>
                      </a:r>
                    </a:p>
                    <a:p>
                      <a:pPr algn="ctr" fontAlgn="ctr"/>
                      <a:r>
                        <a:rPr lang="en-US" altLang="zh-CN" sz="800" b="0" i="0" u="none" strike="noStrike" dirty="0" smtClean="0">
                          <a:solidFill>
                            <a:srgbClr val="0000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(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cross/up sale)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b="0" i="0" u="none" strike="noStrike" dirty="0" smtClean="0">
                          <a:solidFill>
                            <a:srgbClr val="000000"/>
                          </a:solidFill>
                          <a:latin typeface="Cambria Math" pitchFamily="18" charset="0"/>
                          <a:ea typeface="微软雅黑" pitchFamily="34" charset="-122"/>
                        </a:rPr>
                        <a:t>ranking</a:t>
                      </a:r>
                      <a:r>
                        <a:rPr lang="en-US" altLang="zh-CN" sz="800" b="0" i="0" u="none" strike="noStrike" baseline="0" dirty="0" smtClean="0">
                          <a:solidFill>
                            <a:srgbClr val="000000"/>
                          </a:solidFill>
                          <a:latin typeface="Cambria Math" pitchFamily="18" charset="0"/>
                          <a:ea typeface="微软雅黑" pitchFamily="34" charset="-122"/>
                        </a:rPr>
                        <a:t> list</a:t>
                      </a:r>
                      <a:endParaRPr lang="zh-CN" altLang="en-US" sz="800" b="0" i="0" u="none" strike="noStrike" dirty="0">
                        <a:solidFill>
                          <a:srgbClr val="000000"/>
                        </a:solidFill>
                        <a:latin typeface="Cambria Math" pitchFamily="18" charset="0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b="0" i="0" u="none" strike="noStrike" dirty="0" smtClean="0">
                          <a:solidFill>
                            <a:srgbClr val="000000"/>
                          </a:solidFill>
                          <a:latin typeface="Cambria Math" pitchFamily="18" charset="0"/>
                          <a:ea typeface="微软雅黑" pitchFamily="34" charset="-122"/>
                        </a:rPr>
                        <a:t>correlated recommendation</a:t>
                      </a:r>
                      <a:endParaRPr lang="zh-CN" altLang="en-US" sz="800" b="0" i="0" u="none" strike="noStrike" dirty="0">
                        <a:solidFill>
                          <a:srgbClr val="000000"/>
                        </a:solidFill>
                        <a:latin typeface="Cambria Math" pitchFamily="18" charset="0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b="0" i="0" u="none" strike="noStrike" dirty="0" smtClean="0">
                          <a:solidFill>
                            <a:srgbClr val="000000"/>
                          </a:solidFill>
                          <a:latin typeface="Cambria Math" pitchFamily="18" charset="0"/>
                          <a:ea typeface="微软雅黑" pitchFamily="34" charset="-122"/>
                        </a:rPr>
                        <a:t>guess</a:t>
                      </a:r>
                      <a:r>
                        <a:rPr lang="en-US" altLang="zh-CN" sz="800" b="0" i="0" u="none" strike="noStrike" baseline="0" dirty="0" smtClean="0">
                          <a:solidFill>
                            <a:srgbClr val="000000"/>
                          </a:solidFill>
                          <a:latin typeface="Cambria Math" pitchFamily="18" charset="0"/>
                          <a:ea typeface="微软雅黑" pitchFamily="34" charset="-122"/>
                        </a:rPr>
                        <a:t> u like</a:t>
                      </a:r>
                      <a:r>
                        <a:rPr lang="en-US" altLang="zh-CN" sz="800" b="0" i="0" u="none" strike="noStrike" dirty="0" smtClean="0">
                          <a:solidFill>
                            <a:srgbClr val="0000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/</a:t>
                      </a:r>
                    </a:p>
                    <a:p>
                      <a:pPr algn="ctr" fontAlgn="ctr"/>
                      <a:r>
                        <a:rPr lang="en-US" altLang="zh-CN" sz="800" b="0" i="0" u="none" strike="noStrike" dirty="0" smtClean="0">
                          <a:solidFill>
                            <a:srgbClr val="0000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others</a:t>
                      </a:r>
                      <a:r>
                        <a:rPr lang="en-US" altLang="zh-CN" sz="800" b="0" i="0" u="none" strike="noStrike" baseline="0" dirty="0" smtClean="0">
                          <a:solidFill>
                            <a:srgbClr val="0000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 ‘ search</a:t>
                      </a:r>
                      <a:endParaRPr lang="zh-CN" altLang="en-US" sz="800" b="0" i="0" u="none" strike="noStrike" dirty="0">
                        <a:solidFill>
                          <a:srgbClr val="000000"/>
                        </a:solidFill>
                        <a:latin typeface="Cambria Math" pitchFamily="18" charset="0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b="0" i="0" u="none" strike="noStrike" dirty="0" smtClean="0">
                          <a:solidFill>
                            <a:srgbClr val="000000"/>
                          </a:solidFill>
                          <a:latin typeface="Cambria Math" pitchFamily="18" charset="0"/>
                          <a:ea typeface="微软雅黑" pitchFamily="34" charset="-122"/>
                        </a:rPr>
                        <a:t>brand landmark</a:t>
                      </a:r>
                      <a:r>
                        <a:rPr lang="en-US" altLang="zh-CN" sz="800" b="0" i="0" u="none" strike="noStrike" dirty="0" smtClean="0">
                          <a:solidFill>
                            <a:srgbClr val="0000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/ </a:t>
                      </a:r>
                      <a:r>
                        <a:rPr lang="en-US" altLang="zh-CN" sz="800" b="0" i="0" u="none" strike="noStrike" dirty="0" smtClean="0">
                          <a:solidFill>
                            <a:srgbClr val="000000"/>
                          </a:solidFill>
                          <a:latin typeface="Cambria Math" pitchFamily="18" charset="0"/>
                          <a:ea typeface="微软雅黑" pitchFamily="34" charset="-122"/>
                        </a:rPr>
                        <a:t>correlation</a:t>
                      </a:r>
                      <a:r>
                        <a:rPr lang="en-US" altLang="zh-CN" sz="800" b="0" i="0" u="none" strike="noStrike" baseline="0" dirty="0" smtClean="0">
                          <a:solidFill>
                            <a:srgbClr val="000000"/>
                          </a:solidFill>
                          <a:latin typeface="Cambria Math" pitchFamily="18" charset="0"/>
                          <a:ea typeface="微软雅黑" pitchFamily="34" charset="-122"/>
                        </a:rPr>
                        <a:t> ads</a:t>
                      </a:r>
                      <a:endParaRPr lang="zh-CN" altLang="en-US" sz="800" b="0" i="0" u="none" strike="noStrike" dirty="0">
                        <a:solidFill>
                          <a:srgbClr val="000000"/>
                        </a:solidFill>
                        <a:latin typeface="Cambria Math" pitchFamily="18" charset="0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52701"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latin typeface="Cambria Math" pitchFamily="18" charset="0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latin typeface="Cambria Math" pitchFamily="18" charset="0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latin typeface="Cambria Math" pitchFamily="18" charset="0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latin typeface="Cambria Math" pitchFamily="18" charset="0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latin typeface="Cambria Math" pitchFamily="18" charset="0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latin typeface="Cambria Math" pitchFamily="18" charset="0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latin typeface="Cambria Math" pitchFamily="18" charset="0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latin typeface="Cambria Math" pitchFamily="18" charset="0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latin typeface="Cambria Math" pitchFamily="18" charset="0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latin typeface="Cambria Math" pitchFamily="18" charset="0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latin typeface="Cambria Math" pitchFamily="18" charset="0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0540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 dirty="0" smtClean="0">
                          <a:solidFill>
                            <a:schemeClr val="bg1"/>
                          </a:solidFill>
                          <a:latin typeface="Cambria Math" pitchFamily="18" charset="0"/>
                          <a:ea typeface="微软雅黑" pitchFamily="34" charset="-122"/>
                        </a:rPr>
                        <a:t>user</a:t>
                      </a:r>
                      <a:r>
                        <a:rPr lang="en-US" altLang="zh-CN" sz="900" b="0" i="0" u="none" strike="noStrike" baseline="0" dirty="0" smtClean="0">
                          <a:solidFill>
                            <a:schemeClr val="bg1"/>
                          </a:solidFill>
                          <a:latin typeface="Cambria Math" pitchFamily="18" charset="0"/>
                          <a:ea typeface="微软雅黑" pitchFamily="34" charset="-122"/>
                        </a:rPr>
                        <a:t> product</a:t>
                      </a:r>
                      <a:endParaRPr lang="zh-CN" altLang="en-US" sz="900" b="0" i="0" u="none" strike="noStrike" dirty="0">
                        <a:solidFill>
                          <a:schemeClr val="bg1"/>
                        </a:solidFill>
                        <a:latin typeface="Cambria Math" pitchFamily="18" charset="0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zh-CN" altLang="en-US" sz="900" b="0" i="0" u="none" strike="noStrike" kern="1200" dirty="0">
                        <a:solidFill>
                          <a:srgbClr val="000000"/>
                        </a:solidFill>
                        <a:latin typeface="Cambria Math" pitchFamily="18" charset="0"/>
                        <a:ea typeface="微软雅黑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latin typeface="Cambria Math" pitchFamily="18" charset="0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b="0" i="0" u="none" strike="noStrike" dirty="0" smtClean="0">
                          <a:solidFill>
                            <a:srgbClr val="000000"/>
                          </a:solidFill>
                          <a:latin typeface="Cambria Math" pitchFamily="18" charset="0"/>
                          <a:ea typeface="微软雅黑" pitchFamily="34" charset="-122"/>
                        </a:rPr>
                        <a:t>design</a:t>
                      </a:r>
                      <a:endParaRPr lang="zh-CN" altLang="en-US" sz="800" b="0" i="0" u="none" strike="noStrike" dirty="0">
                        <a:solidFill>
                          <a:srgbClr val="000000"/>
                        </a:solidFill>
                        <a:latin typeface="Cambria Math" pitchFamily="18" charset="0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b="0" i="0" u="none" strike="noStrike" dirty="0" smtClean="0">
                          <a:solidFill>
                            <a:srgbClr val="000000"/>
                          </a:solidFill>
                          <a:latin typeface="Cambria Math" pitchFamily="18" charset="0"/>
                          <a:ea typeface="微软雅黑" pitchFamily="34" charset="-122"/>
                        </a:rPr>
                        <a:t>resource</a:t>
                      </a:r>
                      <a:endParaRPr lang="zh-CN" altLang="en-US" sz="800" b="0" i="0" u="none" strike="noStrike" dirty="0">
                        <a:solidFill>
                          <a:srgbClr val="000000"/>
                        </a:solidFill>
                        <a:latin typeface="Cambria Math" pitchFamily="18" charset="0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endParaRPr lang="zh-CN" altLang="en-US" sz="800" b="0" i="0" u="none" strike="noStrike" dirty="0">
                        <a:solidFill>
                          <a:srgbClr val="000000"/>
                        </a:solidFill>
                        <a:latin typeface="Cambria Math" pitchFamily="18" charset="0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b="0" i="0" u="none" strike="noStrike" dirty="0" smtClean="0">
                          <a:solidFill>
                            <a:srgbClr val="000000"/>
                          </a:solidFill>
                          <a:latin typeface="Cambria Math" pitchFamily="18" charset="0"/>
                          <a:ea typeface="微软雅黑" pitchFamily="34" charset="-122"/>
                        </a:rPr>
                        <a:t>key</a:t>
                      </a:r>
                      <a:r>
                        <a:rPr lang="en-US" altLang="zh-CN" sz="800" b="0" i="0" u="none" strike="noStrike" baseline="0" dirty="0" smtClean="0">
                          <a:solidFill>
                            <a:srgbClr val="000000"/>
                          </a:solidFill>
                          <a:latin typeface="Cambria Math" pitchFamily="18" charset="0"/>
                          <a:ea typeface="微软雅黑" pitchFamily="34" charset="-122"/>
                        </a:rPr>
                        <a:t> points</a:t>
                      </a:r>
                      <a:endParaRPr lang="zh-CN" altLang="en-US" sz="800" b="0" i="0" u="none" strike="noStrike" dirty="0">
                        <a:solidFill>
                          <a:srgbClr val="000000"/>
                        </a:solidFill>
                        <a:latin typeface="Cambria Math" pitchFamily="18" charset="0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b="0" i="0" u="none" strike="noStrike" dirty="0" smtClean="0">
                          <a:solidFill>
                            <a:srgbClr val="000000"/>
                          </a:solidFill>
                          <a:latin typeface="Cambria Math" pitchFamily="18" charset="0"/>
                          <a:ea typeface="微软雅黑" pitchFamily="34" charset="-122"/>
                        </a:rPr>
                        <a:t>what</a:t>
                      </a:r>
                      <a:r>
                        <a:rPr lang="en-US" altLang="zh-CN" sz="800" b="0" i="0" u="none" strike="noStrike" baseline="0" dirty="0" smtClean="0">
                          <a:solidFill>
                            <a:srgbClr val="000000"/>
                          </a:solidFill>
                          <a:latin typeface="Cambria Math" pitchFamily="18" charset="0"/>
                          <a:ea typeface="微软雅黑" pitchFamily="34" charset="-122"/>
                        </a:rPr>
                        <a:t> relay on</a:t>
                      </a:r>
                      <a:endParaRPr lang="zh-CN" altLang="en-US" sz="800" b="0" i="0" u="none" strike="noStrike" dirty="0">
                        <a:solidFill>
                          <a:srgbClr val="000000"/>
                        </a:solidFill>
                        <a:latin typeface="Cambria Math" pitchFamily="18" charset="0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latin typeface="Cambria Math" pitchFamily="18" charset="0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latin typeface="Cambria Math" pitchFamily="18" charset="0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540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 dirty="0" smtClean="0">
                          <a:solidFill>
                            <a:srgbClr val="C00000"/>
                          </a:solidFill>
                          <a:latin typeface="Cambria Math" pitchFamily="18" charset="0"/>
                          <a:ea typeface="微软雅黑" pitchFamily="34" charset="-122"/>
                        </a:rPr>
                        <a:t>business product</a:t>
                      </a:r>
                      <a:endParaRPr lang="zh-CN" altLang="en-US" sz="900" b="0" i="0" u="none" strike="noStrike" dirty="0">
                        <a:solidFill>
                          <a:srgbClr val="C00000"/>
                        </a:solidFill>
                        <a:latin typeface="Cambria Math" pitchFamily="18" charset="0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zh-CN" altLang="en-US" sz="900" b="0" i="0" u="none" strike="noStrike" kern="1200" dirty="0">
                        <a:solidFill>
                          <a:srgbClr val="000000"/>
                        </a:solidFill>
                        <a:latin typeface="Cambria Math" pitchFamily="18" charset="0"/>
                        <a:ea typeface="微软雅黑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latin typeface="Cambria Math" pitchFamily="18" charset="0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b="0" i="0" u="none" strike="noStrike" dirty="0" smtClean="0">
                          <a:solidFill>
                            <a:srgbClr val="000000"/>
                          </a:solidFill>
                          <a:latin typeface="Cambria Math" pitchFamily="18" charset="0"/>
                          <a:ea typeface="微软雅黑" pitchFamily="34" charset="-122"/>
                        </a:rPr>
                        <a:t>user product</a:t>
                      </a:r>
                      <a:endParaRPr lang="zh-CN" altLang="en-US" sz="800" b="0" i="0" u="none" strike="noStrike" dirty="0">
                        <a:solidFill>
                          <a:srgbClr val="000000"/>
                        </a:solidFill>
                        <a:latin typeface="Cambria Math" pitchFamily="18" charset="0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b="0" i="0" u="none" strike="noStrike" dirty="0" smtClean="0">
                          <a:solidFill>
                            <a:srgbClr val="000000"/>
                          </a:solidFill>
                          <a:latin typeface="Cambria Math" pitchFamily="18" charset="0"/>
                          <a:ea typeface="微软雅黑" pitchFamily="34" charset="-122"/>
                        </a:rPr>
                        <a:t>business</a:t>
                      </a:r>
                      <a:r>
                        <a:rPr lang="en-US" altLang="zh-CN" sz="800" b="0" i="0" u="none" strike="noStrike" baseline="0" dirty="0" smtClean="0">
                          <a:solidFill>
                            <a:srgbClr val="000000"/>
                          </a:solidFill>
                          <a:latin typeface="Cambria Math" pitchFamily="18" charset="0"/>
                          <a:ea typeface="微软雅黑" pitchFamily="34" charset="-122"/>
                        </a:rPr>
                        <a:t> </a:t>
                      </a:r>
                    </a:p>
                    <a:p>
                      <a:pPr algn="ctr" fontAlgn="ctr"/>
                      <a:r>
                        <a:rPr lang="en-US" altLang="zh-CN" sz="800" b="0" i="0" u="none" strike="noStrike" baseline="0" dirty="0" smtClean="0">
                          <a:solidFill>
                            <a:srgbClr val="000000"/>
                          </a:solidFill>
                          <a:latin typeface="Cambria Math" pitchFamily="18" charset="0"/>
                          <a:ea typeface="微软雅黑" pitchFamily="34" charset="-122"/>
                        </a:rPr>
                        <a:t>product</a:t>
                      </a:r>
                      <a:endParaRPr lang="zh-CN" altLang="en-US" sz="800" b="0" i="0" u="none" strike="noStrike" dirty="0">
                        <a:solidFill>
                          <a:srgbClr val="000000"/>
                        </a:solidFill>
                        <a:latin typeface="Cambria Math" pitchFamily="18" charset="0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b="0" i="0" u="none" strike="noStrike" dirty="0" smtClean="0">
                          <a:solidFill>
                            <a:srgbClr val="000000"/>
                          </a:solidFill>
                          <a:latin typeface="Cambria Math" pitchFamily="18" charset="0"/>
                          <a:ea typeface="微软雅黑" pitchFamily="34" charset="-122"/>
                        </a:rPr>
                        <a:t>user product</a:t>
                      </a:r>
                      <a:endParaRPr lang="zh-CN" altLang="en-US" sz="800" b="0" i="0" u="none" strike="noStrike" dirty="0">
                        <a:solidFill>
                          <a:srgbClr val="000000"/>
                        </a:solidFill>
                        <a:latin typeface="Cambria Math" pitchFamily="18" charset="0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b="0" i="0" u="none" strike="noStrike" dirty="0" smtClean="0">
                          <a:solidFill>
                            <a:srgbClr val="000000"/>
                          </a:solidFill>
                          <a:latin typeface="Cambria Math" pitchFamily="18" charset="0"/>
                          <a:ea typeface="微软雅黑" pitchFamily="34" charset="-122"/>
                        </a:rPr>
                        <a:t>business</a:t>
                      </a:r>
                      <a:r>
                        <a:rPr lang="en-US" altLang="zh-CN" sz="800" b="0" i="0" u="none" strike="noStrike" baseline="0" dirty="0" smtClean="0">
                          <a:solidFill>
                            <a:srgbClr val="000000"/>
                          </a:solidFill>
                          <a:latin typeface="Cambria Math" pitchFamily="18" charset="0"/>
                          <a:ea typeface="微软雅黑" pitchFamily="34" charset="-122"/>
                        </a:rPr>
                        <a:t> product</a:t>
                      </a:r>
                      <a:endParaRPr lang="zh-CN" altLang="en-US" sz="800" b="0" i="0" u="none" strike="noStrike" dirty="0">
                        <a:solidFill>
                          <a:srgbClr val="000000"/>
                        </a:solidFill>
                        <a:latin typeface="Cambria Math" pitchFamily="18" charset="0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latin typeface="Cambria Math" pitchFamily="18" charset="0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latin typeface="Cambria Math" pitchFamily="18" charset="0"/>
                        <a:ea typeface="微软雅黑" pitchFamily="34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3" name="圆角右箭头 12"/>
          <p:cNvSpPr/>
          <p:nvPr/>
        </p:nvSpPr>
        <p:spPr>
          <a:xfrm rot="16200000">
            <a:off x="3311860" y="4263940"/>
            <a:ext cx="432048" cy="360040"/>
          </a:xfrm>
          <a:prstGeom prst="bentArrow">
            <a:avLst>
              <a:gd name="adj1" fmla="val 27128"/>
              <a:gd name="adj2" fmla="val 22260"/>
              <a:gd name="adj3" fmla="val 25000"/>
              <a:gd name="adj4" fmla="val 45833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100" b="1" cap="none" spc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左右箭头 6"/>
          <p:cNvSpPr/>
          <p:nvPr/>
        </p:nvSpPr>
        <p:spPr>
          <a:xfrm>
            <a:off x="5611974" y="4515210"/>
            <a:ext cx="736476" cy="121444"/>
          </a:xfrm>
          <a:prstGeom prst="left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100"/>
          </a:p>
        </p:txBody>
      </p:sp>
    </p:spTree>
    <p:custDataLst>
      <p:tags r:id="rId1"/>
    </p:custDataLst>
  </p:cSld>
  <p:clrMapOvr>
    <a:masterClrMapping/>
  </p:clrMapOvr>
  <p:transition advTm="314357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跨栏-classi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67494"/>
            <a:ext cx="9144000" cy="495346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-6032" y="79374"/>
            <a:ext cx="360040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altLang="zh-CN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 Math" pitchFamily="18" charset="0"/>
                <a:ea typeface="Cambria Math" pitchFamily="18" charset="0"/>
              </a:rPr>
              <a:t>Thanks for your listening!   </a:t>
            </a:r>
            <a:endParaRPr lang="zh-CN" altLang="en-US" sz="2400" b="1" dirty="0">
              <a:solidFill>
                <a:schemeClr val="tx2">
                  <a:lumMod val="60000"/>
                  <a:lumOff val="40000"/>
                </a:schemeClr>
              </a:solidFill>
              <a:latin typeface="Cambria Math" pitchFamily="18" charset="0"/>
              <a:ea typeface="微软雅黑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4355976" y="4431185"/>
            <a:ext cx="4716016" cy="646331"/>
            <a:chOff x="4355976" y="3939902"/>
            <a:chExt cx="4716016" cy="646331"/>
          </a:xfrm>
        </p:grpSpPr>
        <p:sp>
          <p:nvSpPr>
            <p:cNvPr id="13" name="矩形 12"/>
            <p:cNvSpPr/>
            <p:nvPr/>
          </p:nvSpPr>
          <p:spPr>
            <a:xfrm>
              <a:off x="4355976" y="3939902"/>
              <a:ext cx="4716016" cy="646331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lvl="0"/>
              <a:r>
                <a:rPr lang="en-US" altLang="zh-CN" b="1" dirty="0" smtClean="0">
                  <a:solidFill>
                    <a:srgbClr val="00B0F0"/>
                  </a:solidFill>
                  <a:latin typeface="Cambria Math" pitchFamily="18" charset="0"/>
                  <a:ea typeface="Cambria Math" pitchFamily="18" charset="0"/>
                </a:rPr>
                <a:t>wechat/QQ: </a:t>
              </a:r>
              <a:r>
                <a:rPr lang="en-US" altLang="zh-CN" b="1" dirty="0" smtClean="0">
                  <a:solidFill>
                    <a:srgbClr val="7030A0"/>
                  </a:solidFill>
                  <a:latin typeface="Cambria Math" pitchFamily="18" charset="0"/>
                  <a:ea typeface="Cambria Math" pitchFamily="18" charset="0"/>
                </a:rPr>
                <a:t>7224236</a:t>
              </a:r>
            </a:p>
            <a:p>
              <a:pPr lvl="0"/>
              <a:r>
                <a:rPr lang="en-US" altLang="zh-CN" b="1" dirty="0" smtClean="0">
                  <a:solidFill>
                    <a:srgbClr val="00B0F0"/>
                  </a:solidFill>
                  <a:latin typeface="Cambria Math" pitchFamily="18" charset="0"/>
                  <a:ea typeface="Cambria Math" pitchFamily="18" charset="0"/>
                </a:rPr>
                <a:t>email: </a:t>
              </a:r>
              <a:r>
                <a:rPr lang="en-US" altLang="zh-CN" b="1" dirty="0" smtClean="0">
                  <a:solidFill>
                    <a:srgbClr val="7030A0"/>
                  </a:solidFill>
                  <a:latin typeface="Cambria Math" pitchFamily="18" charset="0"/>
                  <a:ea typeface="Cambria Math" pitchFamily="18" charset="0"/>
                </a:rPr>
                <a:t>yuhai@baidu.com </a:t>
              </a:r>
              <a:r>
                <a:rPr lang="en-US" altLang="zh-CN" b="1" dirty="0" smtClean="0">
                  <a:solidFill>
                    <a:srgbClr val="00B0F0"/>
                  </a:solidFill>
                  <a:latin typeface="Cambria Math" pitchFamily="18" charset="0"/>
                  <a:ea typeface="Cambria Math" pitchFamily="18" charset="0"/>
                </a:rPr>
                <a:t>  </a:t>
              </a:r>
              <a:endParaRPr lang="zh-CN" altLang="en-US" b="1" dirty="0">
                <a:solidFill>
                  <a:srgbClr val="00B0F0"/>
                </a:solidFill>
                <a:latin typeface="Cambria Math" pitchFamily="18" charset="0"/>
                <a:ea typeface="微软雅黑" pitchFamily="34" charset="-122"/>
              </a:endParaRPr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190647" y="3968930"/>
              <a:ext cx="774403" cy="572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custDataLst>
      <p:tags r:id="rId1"/>
    </p:custDataLst>
  </p:cSld>
  <p:clrMapOvr>
    <a:masterClrMapping/>
  </p:clrMapOvr>
  <p:transition advTm="314357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3"/>
          <p:cNvSpPr txBox="1">
            <a:spLocks/>
          </p:cNvSpPr>
          <p:nvPr/>
        </p:nvSpPr>
        <p:spPr>
          <a:xfrm>
            <a:off x="7010400" y="4816098"/>
            <a:ext cx="21336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27D390-1B9A-41CC-A111-9BFE369E39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883622"/>
            <a:ext cx="9144000" cy="3416320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l"/>
            </a:pPr>
            <a:endParaRPr lang="en-US" altLang="zh-CN" sz="2400" dirty="0" smtClean="0">
              <a:latin typeface="Cambria" pitchFamily="18" charset="0"/>
              <a:ea typeface="微软雅黑" pitchFamily="34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2400" dirty="0" smtClean="0">
                <a:latin typeface="Cambria" pitchFamily="18" charset="0"/>
                <a:ea typeface="微软雅黑" pitchFamily="34" charset="-122"/>
              </a:rPr>
              <a:t>Ecosphere -</a:t>
            </a:r>
            <a:r>
              <a:rPr lang="en-US" altLang="zh-CN" sz="2400" b="1" dirty="0" smtClean="0">
                <a:latin typeface="Cambria" pitchFamily="18" charset="0"/>
                <a:ea typeface="微软雅黑" pitchFamily="34" charset="-122"/>
              </a:rPr>
              <a:t> Octopus </a:t>
            </a:r>
            <a:r>
              <a:rPr lang="en-US" altLang="zh-CN" sz="2400" dirty="0" smtClean="0">
                <a:latin typeface="Cambria" pitchFamily="18" charset="0"/>
                <a:ea typeface="微软雅黑" pitchFamily="34" charset="-122"/>
              </a:rPr>
              <a:t>model</a:t>
            </a:r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2400" dirty="0" smtClean="0">
                <a:latin typeface="Cambria" pitchFamily="18" charset="0"/>
                <a:ea typeface="微软雅黑" pitchFamily="34" charset="-122"/>
              </a:rPr>
              <a:t>Business Needs - </a:t>
            </a:r>
            <a:r>
              <a:rPr lang="en-US" altLang="zh-CN" sz="2400" b="1" dirty="0" smtClean="0">
                <a:latin typeface="Cambria" pitchFamily="18" charset="0"/>
                <a:ea typeface="微软雅黑" pitchFamily="34" charset="-122"/>
              </a:rPr>
              <a:t>Pyramid </a:t>
            </a:r>
            <a:r>
              <a:rPr lang="en-US" altLang="zh-CN" sz="2400" dirty="0" smtClean="0">
                <a:latin typeface="Cambria" pitchFamily="18" charset="0"/>
                <a:ea typeface="微软雅黑" pitchFamily="34" charset="-122"/>
              </a:rPr>
              <a:t>model</a:t>
            </a:r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2400" dirty="0" smtClean="0">
                <a:latin typeface="Cambria" pitchFamily="18" charset="0"/>
                <a:ea typeface="微软雅黑" pitchFamily="34" charset="-122"/>
              </a:rPr>
              <a:t>Marketing Path - </a:t>
            </a:r>
            <a:r>
              <a:rPr lang="en-US" altLang="zh-CN" sz="2400" b="1" dirty="0" smtClean="0">
                <a:latin typeface="Cambria" pitchFamily="18" charset="0"/>
                <a:ea typeface="微软雅黑" pitchFamily="34" charset="-122"/>
              </a:rPr>
              <a:t>Grid</a:t>
            </a:r>
            <a:r>
              <a:rPr lang="en-US" altLang="zh-CN" sz="2400" dirty="0" smtClean="0">
                <a:latin typeface="Cambria" pitchFamily="18" charset="0"/>
                <a:ea typeface="微软雅黑" pitchFamily="34" charset="-122"/>
              </a:rPr>
              <a:t> model</a:t>
            </a:r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2400" dirty="0" smtClean="0">
                <a:latin typeface="Cambria" pitchFamily="18" charset="0"/>
                <a:ea typeface="微软雅黑" pitchFamily="34" charset="-122"/>
              </a:rPr>
              <a:t>Harmony of Users and Customers – </a:t>
            </a:r>
            <a:r>
              <a:rPr lang="en-US" altLang="zh-CN" sz="2400" b="1" dirty="0" smtClean="0">
                <a:latin typeface="Cambria" pitchFamily="18" charset="0"/>
                <a:ea typeface="微软雅黑" pitchFamily="34" charset="-122"/>
              </a:rPr>
              <a:t>Volleyball</a:t>
            </a:r>
            <a:r>
              <a:rPr lang="en-US" altLang="zh-CN" sz="2400" dirty="0" smtClean="0">
                <a:latin typeface="Cambria" pitchFamily="18" charset="0"/>
                <a:ea typeface="微软雅黑" pitchFamily="34" charset="-122"/>
              </a:rPr>
              <a:t> model </a:t>
            </a:r>
            <a:endParaRPr lang="en-US" altLang="zh-CN" sz="2400" b="1" dirty="0" smtClean="0">
              <a:latin typeface="Cambria" pitchFamily="18" charset="0"/>
              <a:ea typeface="微软雅黑" pitchFamily="34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endParaRPr lang="en-US" altLang="zh-CN" sz="2400" dirty="0" smtClean="0">
              <a:latin typeface="Cambria" pitchFamily="18" charset="0"/>
              <a:ea typeface="微软雅黑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-198462"/>
            <a:ext cx="3916393" cy="6587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rgbClr val="FFFF00"/>
                </a:solidFill>
                <a:latin typeface="Cambria" pitchFamily="18" charset="0"/>
                <a:ea typeface="微软雅黑" pitchFamily="34" charset="-122"/>
              </a:rPr>
              <a:t>Four Theoretical Models</a:t>
            </a:r>
          </a:p>
        </p:txBody>
      </p:sp>
    </p:spTree>
    <p:extLst>
      <p:ext uri="{BB962C8B-B14F-4D97-AF65-F5344CB8AC3E}">
        <p14:creationId xmlns:p14="http://schemas.microsoft.com/office/powerpoint/2010/main" xmlns="" val="4732850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3"/>
          <p:cNvSpPr txBox="1">
            <a:spLocks/>
          </p:cNvSpPr>
          <p:nvPr/>
        </p:nvSpPr>
        <p:spPr>
          <a:xfrm>
            <a:off x="7010400" y="4816098"/>
            <a:ext cx="21336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27D390-1B9A-41CC-A111-9BFE369E39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483518"/>
            <a:ext cx="9144000" cy="4659982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l"/>
            </a:pPr>
            <a:endParaRPr lang="en-US" altLang="zh-CN" sz="2400" dirty="0" smtClean="0">
              <a:latin typeface="Cambria" pitchFamily="18" charset="0"/>
              <a:ea typeface="微软雅黑" pitchFamily="34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2400" dirty="0" smtClean="0">
                <a:latin typeface="Cambria" pitchFamily="18" charset="0"/>
                <a:ea typeface="微软雅黑" pitchFamily="34" charset="-122"/>
              </a:rPr>
              <a:t>Virtual service - connect user with user</a:t>
            </a:r>
          </a:p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rgbClr val="FF0000"/>
                </a:solidFill>
                <a:latin typeface="Cambria" pitchFamily="18" charset="0"/>
                <a:ea typeface="微软雅黑" pitchFamily="34" charset="-122"/>
              </a:rPr>
              <a:t>Y2005 vs. Y2013: 0.18  vs.  9.9 (</a:t>
            </a:r>
            <a:r>
              <a:rPr lang="en-US" altLang="zh-CN" smtClean="0">
                <a:solidFill>
                  <a:srgbClr val="FF0000"/>
                </a:solidFill>
                <a:latin typeface="Cambria" pitchFamily="18" charset="0"/>
                <a:ea typeface="微软雅黑" pitchFamily="34" charset="-122"/>
              </a:rPr>
              <a:t>Billion $)</a:t>
            </a:r>
            <a:endParaRPr lang="en-US" altLang="zh-CN" dirty="0" smtClean="0">
              <a:solidFill>
                <a:srgbClr val="FF0000"/>
              </a:solidFill>
              <a:latin typeface="Cambria" pitchFamily="18" charset="0"/>
              <a:ea typeface="微软雅黑" pitchFamily="34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endParaRPr lang="en-US" altLang="zh-CN" sz="2400" dirty="0" smtClean="0">
              <a:latin typeface="Cambria" pitchFamily="18" charset="0"/>
              <a:ea typeface="微软雅黑" pitchFamily="34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2400" dirty="0" smtClean="0">
                <a:latin typeface="Cambria" pitchFamily="18" charset="0"/>
                <a:ea typeface="微软雅黑" pitchFamily="34" charset="-122"/>
              </a:rPr>
              <a:t>Advertiser - connect user with information</a:t>
            </a:r>
          </a:p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rgbClr val="FF0000"/>
                </a:solidFill>
                <a:latin typeface="Cambria" pitchFamily="18" charset="0"/>
                <a:ea typeface="微软雅黑" pitchFamily="34" charset="-122"/>
              </a:rPr>
              <a:t>Y2005 vs. Y2013: 0.04  vs.  5.3 (Billion $)                </a:t>
            </a:r>
          </a:p>
          <a:p>
            <a:pPr>
              <a:lnSpc>
                <a:spcPct val="150000"/>
              </a:lnSpc>
            </a:pPr>
            <a:endParaRPr lang="en-US" altLang="zh-CN" dirty="0" smtClean="0">
              <a:solidFill>
                <a:srgbClr val="FF0000"/>
              </a:solidFill>
              <a:latin typeface="Cambria" pitchFamily="18" charset="0"/>
              <a:ea typeface="微软雅黑" pitchFamily="34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2400" dirty="0" smtClean="0">
                <a:latin typeface="Cambria" pitchFamily="18" charset="0"/>
                <a:ea typeface="微软雅黑" pitchFamily="34" charset="-122"/>
              </a:rPr>
              <a:t>E-commerce - connect user with product</a:t>
            </a:r>
          </a:p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rgbClr val="FF0000"/>
                </a:solidFill>
                <a:latin typeface="Cambria" pitchFamily="18" charset="0"/>
                <a:ea typeface="微软雅黑" pitchFamily="34" charset="-122"/>
              </a:rPr>
              <a:t>Y2005 vs. Y2013: 0.09  vs.  7.9 (Billion $)</a:t>
            </a:r>
            <a:endParaRPr lang="en-US" altLang="zh-CN" sz="2400" dirty="0" smtClean="0">
              <a:latin typeface="Cambria" pitchFamily="18" charset="0"/>
              <a:ea typeface="微软雅黑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-164554"/>
            <a:ext cx="9005157" cy="6587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rgbClr val="FFFF00"/>
                </a:solidFill>
                <a:latin typeface="Cambria" pitchFamily="18" charset="0"/>
                <a:ea typeface="微软雅黑" pitchFamily="34" charset="-122"/>
              </a:rPr>
              <a:t>The Main Business Pattern of Internet Platform - </a:t>
            </a:r>
            <a:r>
              <a:rPr lang="en-US" altLang="zh-CN" sz="2800" b="1" dirty="0" smtClean="0">
                <a:solidFill>
                  <a:srgbClr val="FFFF00"/>
                </a:solidFill>
                <a:latin typeface="Cambria" pitchFamily="18" charset="0"/>
                <a:ea typeface="微软雅黑" pitchFamily="34" charset="-122"/>
              </a:rPr>
              <a:t>Connect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3002" y="2814981"/>
            <a:ext cx="1352178" cy="495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0880" y="1363636"/>
            <a:ext cx="13716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00924" y="4187575"/>
            <a:ext cx="2304256" cy="485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732850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3"/>
          <p:cNvSpPr txBox="1">
            <a:spLocks/>
          </p:cNvSpPr>
          <p:nvPr/>
        </p:nvSpPr>
        <p:spPr>
          <a:xfrm>
            <a:off x="7010400" y="4816098"/>
            <a:ext cx="21336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27D390-1B9A-41CC-A111-9BFE369E39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1365623"/>
            <a:ext cx="9144000" cy="3323987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2000" dirty="0" smtClean="0">
                <a:latin typeface="Cambria" pitchFamily="18" charset="0"/>
                <a:ea typeface="微软雅黑" pitchFamily="34" charset="-122"/>
              </a:rPr>
              <a:t>Octopus, Ecosphere, not Ecological chain</a:t>
            </a:r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2000" dirty="0" smtClean="0">
                <a:latin typeface="Cambria" pitchFamily="18" charset="0"/>
                <a:ea typeface="微软雅黑" pitchFamily="34" charset="-122"/>
              </a:rPr>
              <a:t>User</a:t>
            </a:r>
            <a:r>
              <a:rPr lang="en-US" altLang="zh-CN" sz="1200" dirty="0" smtClean="0">
                <a:latin typeface="Cambria" pitchFamily="18" charset="0"/>
                <a:ea typeface="微软雅黑" pitchFamily="34" charset="-122"/>
              </a:rPr>
              <a:t>(who use your product)</a:t>
            </a:r>
            <a:r>
              <a:rPr lang="en-US" altLang="zh-CN" sz="2000" dirty="0" smtClean="0">
                <a:latin typeface="Cambria" pitchFamily="18" charset="0"/>
                <a:ea typeface="微软雅黑" pitchFamily="34" charset="-122"/>
              </a:rPr>
              <a:t>, Customer</a:t>
            </a:r>
            <a:r>
              <a:rPr lang="en-US" altLang="zh-CN" sz="1200" dirty="0" smtClean="0">
                <a:latin typeface="Cambria" pitchFamily="18" charset="0"/>
                <a:ea typeface="微软雅黑" pitchFamily="34" charset="-122"/>
              </a:rPr>
              <a:t>(who pay you)</a:t>
            </a:r>
            <a:r>
              <a:rPr lang="zh-CN" altLang="en-US" sz="2000" dirty="0" smtClean="0">
                <a:latin typeface="Cambria" pitchFamily="18" charset="0"/>
                <a:ea typeface="微软雅黑" pitchFamily="34" charset="-122"/>
              </a:rPr>
              <a:t>、</a:t>
            </a:r>
            <a:r>
              <a:rPr lang="en-US" altLang="zh-CN" sz="2000" dirty="0" smtClean="0">
                <a:latin typeface="Cambria" pitchFamily="18" charset="0"/>
                <a:ea typeface="微软雅黑" pitchFamily="34" charset="-122"/>
              </a:rPr>
              <a:t>partner</a:t>
            </a:r>
            <a:r>
              <a:rPr lang="en-US" altLang="zh-CN" sz="1200" dirty="0" smtClean="0">
                <a:latin typeface="Cambria" pitchFamily="18" charset="0"/>
                <a:ea typeface="微软雅黑" pitchFamily="34" charset="-122"/>
              </a:rPr>
              <a:t>(who help each other)</a:t>
            </a:r>
            <a:endParaRPr lang="en-US" altLang="zh-CN" sz="2000" dirty="0" smtClean="0">
              <a:latin typeface="Cambria" pitchFamily="18" charset="0"/>
              <a:ea typeface="微软雅黑" pitchFamily="34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2000" dirty="0" smtClean="0">
                <a:latin typeface="Cambria" pitchFamily="18" charset="0"/>
                <a:ea typeface="微软雅黑" pitchFamily="34" charset="-122"/>
              </a:rPr>
              <a:t>the Matthew effect</a:t>
            </a:r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2000" dirty="0" smtClean="0">
                <a:latin typeface="Cambria" pitchFamily="18" charset="0"/>
                <a:ea typeface="微软雅黑" pitchFamily="34" charset="-122"/>
              </a:rPr>
              <a:t>Ride bicycle</a:t>
            </a:r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2000" dirty="0" smtClean="0">
                <a:latin typeface="Cambria" pitchFamily="18" charset="0"/>
                <a:ea typeface="微软雅黑" pitchFamily="34" charset="-122"/>
              </a:rPr>
              <a:t>The drinker's heart is not in the cup</a:t>
            </a:r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2000" dirty="0" smtClean="0">
                <a:latin typeface="Cambria" pitchFamily="18" charset="0"/>
                <a:ea typeface="微软雅黑" pitchFamily="34" charset="-122"/>
              </a:rPr>
              <a:t>Real-time, continuity</a:t>
            </a:r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2000" dirty="0" smtClean="0">
                <a:latin typeface="Cambria" pitchFamily="18" charset="0"/>
                <a:ea typeface="微软雅黑" pitchFamily="34" charset="-122"/>
              </a:rPr>
              <a:t>… ...</a:t>
            </a:r>
          </a:p>
        </p:txBody>
      </p:sp>
      <p:sp>
        <p:nvSpPr>
          <p:cNvPr id="8" name="矩形 7"/>
          <p:cNvSpPr/>
          <p:nvPr/>
        </p:nvSpPr>
        <p:spPr>
          <a:xfrm>
            <a:off x="0" y="-198462"/>
            <a:ext cx="4295535" cy="6587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rgbClr val="FFFF00"/>
                </a:solidFill>
                <a:latin typeface="Cambria" pitchFamily="18" charset="0"/>
                <a:ea typeface="微软雅黑" pitchFamily="34" charset="-122"/>
              </a:rPr>
              <a:t>The Characters of Platform</a:t>
            </a:r>
          </a:p>
        </p:txBody>
      </p:sp>
      <p:sp>
        <p:nvSpPr>
          <p:cNvPr id="6" name="矩形 5"/>
          <p:cNvSpPr/>
          <p:nvPr/>
        </p:nvSpPr>
        <p:spPr>
          <a:xfrm>
            <a:off x="0" y="555526"/>
            <a:ext cx="8892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  <a:latin typeface="Cambria" pitchFamily="18" charset="0"/>
                <a:ea typeface="微软雅黑" pitchFamily="34" charset="-122"/>
              </a:rPr>
              <a:t>Question</a:t>
            </a:r>
            <a:r>
              <a:rPr lang="zh-CN" altLang="en-US" dirty="0" smtClean="0">
                <a:latin typeface="Cambria" pitchFamily="18" charset="0"/>
                <a:ea typeface="微软雅黑" pitchFamily="34" charset="-122"/>
              </a:rPr>
              <a:t>：</a:t>
            </a:r>
            <a:endParaRPr lang="en-US" altLang="zh-CN" dirty="0" smtClean="0">
              <a:latin typeface="Cambria" pitchFamily="18" charset="0"/>
              <a:ea typeface="微软雅黑" pitchFamily="34" charset="-122"/>
            </a:endParaRPr>
          </a:p>
          <a:p>
            <a:r>
              <a:rPr lang="en-US" altLang="zh-CN" dirty="0" smtClean="0">
                <a:latin typeface="Cambria" pitchFamily="18" charset="0"/>
                <a:ea typeface="微软雅黑" pitchFamily="34" charset="-122"/>
              </a:rPr>
              <a:t>what is a platform</a:t>
            </a:r>
            <a:r>
              <a:rPr lang="zh-CN" altLang="en-US" dirty="0" smtClean="0">
                <a:latin typeface="Cambria" pitchFamily="18" charset="0"/>
                <a:ea typeface="微软雅黑" pitchFamily="34" charset="-122"/>
              </a:rPr>
              <a:t>？</a:t>
            </a:r>
            <a:r>
              <a:rPr lang="en-US" altLang="zh-CN" dirty="0" smtClean="0">
                <a:latin typeface="Cambria" pitchFamily="18" charset="0"/>
                <a:ea typeface="微软雅黑" pitchFamily="34" charset="-122"/>
              </a:rPr>
              <a:t>How to distinguish  between platform, product and tool?</a:t>
            </a:r>
            <a:endParaRPr lang="zh-CN" altLang="en-US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32850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3"/>
          <p:cNvSpPr txBox="1">
            <a:spLocks/>
          </p:cNvSpPr>
          <p:nvPr/>
        </p:nvSpPr>
        <p:spPr>
          <a:xfrm>
            <a:off x="7010400" y="4816098"/>
            <a:ext cx="21336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27D390-1B9A-41CC-A111-9BFE369E39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422799"/>
            <a:ext cx="9144000" cy="4708981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l"/>
            </a:pPr>
            <a:endParaRPr lang="en-US" altLang="zh-CN" sz="2000" dirty="0" smtClean="0">
              <a:latin typeface="Cambria Math" pitchFamily="18" charset="0"/>
              <a:ea typeface="Cambria Math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endParaRPr lang="en-US" altLang="zh-CN" sz="2000" dirty="0" smtClean="0">
              <a:latin typeface="Cambria Math" pitchFamily="18" charset="0"/>
              <a:ea typeface="Cambria Math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endParaRPr lang="en-US" altLang="zh-CN" sz="2000" dirty="0" smtClean="0">
              <a:latin typeface="Cambria Math" pitchFamily="18" charset="0"/>
              <a:ea typeface="Cambria Math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endParaRPr lang="en-US" altLang="zh-CN" sz="2000" dirty="0" smtClean="0">
              <a:latin typeface="Cambria Math" pitchFamily="18" charset="0"/>
              <a:ea typeface="Cambria Math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endParaRPr lang="en-US" altLang="zh-CN" sz="2000" dirty="0" smtClean="0">
              <a:latin typeface="Cambria Math" pitchFamily="18" charset="0"/>
              <a:ea typeface="Cambria Math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endParaRPr lang="en-US" altLang="zh-CN" sz="2000" dirty="0" smtClean="0">
              <a:latin typeface="Cambria Math" pitchFamily="18" charset="0"/>
              <a:ea typeface="Cambria Math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endParaRPr lang="en-US" altLang="zh-CN" sz="2000" dirty="0" smtClean="0">
              <a:latin typeface="Cambria Math" pitchFamily="18" charset="0"/>
              <a:ea typeface="Cambria Math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endParaRPr lang="en-US" altLang="zh-CN" sz="2000" dirty="0" smtClean="0">
              <a:latin typeface="Cambria Math" pitchFamily="18" charset="0"/>
              <a:ea typeface="Cambria Math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endParaRPr lang="en-US" altLang="zh-CN" sz="2000" dirty="0" smtClean="0">
              <a:latin typeface="Cambria Math" pitchFamily="18" charset="0"/>
              <a:ea typeface="Cambria Math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endParaRPr lang="en-US" altLang="zh-CN" sz="2000" dirty="0" smtClean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-198462"/>
            <a:ext cx="600561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The Search Ecosphere - </a:t>
            </a:r>
            <a:r>
              <a:rPr lang="en-US" altLang="zh-CN" sz="2400" dirty="0" smtClean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traditional circle</a:t>
            </a:r>
            <a:endParaRPr lang="en-US" altLang="zh-CN" sz="2800" dirty="0" smtClean="0">
              <a:solidFill>
                <a:srgbClr val="FFFF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359024" y="492767"/>
            <a:ext cx="8389440" cy="4587974"/>
          </a:xfrm>
          <a:prstGeom prst="ellipse">
            <a:avLst/>
          </a:prstGeom>
          <a:solidFill>
            <a:srgbClr val="FFC000">
              <a:alpha val="19000"/>
            </a:srgbClr>
          </a:solidFill>
          <a:ln w="3175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zh-CN" dirty="0" smtClean="0">
              <a:latin typeface="Cambria Math" pitchFamily="18" charset="0"/>
              <a:ea typeface="Cambria Math" pitchFamily="18" charset="0"/>
            </a:endParaRPr>
          </a:p>
          <a:p>
            <a:pPr algn="ctr"/>
            <a:endParaRPr lang="en-US" altLang="zh-CN" dirty="0" smtClean="0">
              <a:latin typeface="Cambria Math" pitchFamily="18" charset="0"/>
              <a:ea typeface="Cambria Math" pitchFamily="18" charset="0"/>
            </a:endParaRPr>
          </a:p>
          <a:p>
            <a:pPr algn="ctr"/>
            <a:endParaRPr lang="en-US" altLang="zh-CN" dirty="0" smtClean="0">
              <a:latin typeface="Cambria Math" pitchFamily="18" charset="0"/>
              <a:ea typeface="Cambria Math" pitchFamily="18" charset="0"/>
            </a:endParaRPr>
          </a:p>
          <a:p>
            <a:pPr algn="ctr"/>
            <a:endParaRPr lang="en-US" altLang="zh-CN" dirty="0" smtClean="0">
              <a:latin typeface="Cambria Math" pitchFamily="18" charset="0"/>
              <a:ea typeface="Cambria Math" pitchFamily="18" charset="0"/>
            </a:endParaRPr>
          </a:p>
          <a:p>
            <a:pPr algn="ctr"/>
            <a:endParaRPr lang="en-US" altLang="zh-CN" dirty="0" smtClean="0">
              <a:latin typeface="Cambria Math" pitchFamily="18" charset="0"/>
              <a:ea typeface="Cambria Math" pitchFamily="18" charset="0"/>
            </a:endParaRPr>
          </a:p>
          <a:p>
            <a:pPr algn="ctr"/>
            <a:endParaRPr lang="en-US" altLang="zh-CN" dirty="0" smtClean="0">
              <a:latin typeface="Cambria Math" pitchFamily="18" charset="0"/>
              <a:ea typeface="Cambria Math" pitchFamily="18" charset="0"/>
            </a:endParaRPr>
          </a:p>
          <a:p>
            <a:pPr algn="ctr"/>
            <a:endParaRPr lang="en-US" altLang="zh-CN" dirty="0" smtClean="0">
              <a:latin typeface="Cambria Math" pitchFamily="18" charset="0"/>
              <a:ea typeface="Cambria Math" pitchFamily="18" charset="0"/>
            </a:endParaRPr>
          </a:p>
          <a:p>
            <a:pPr algn="ctr"/>
            <a:endParaRPr lang="en-US" altLang="zh-CN" dirty="0" smtClean="0">
              <a:latin typeface="Cambria Math" pitchFamily="18" charset="0"/>
              <a:ea typeface="Cambria Math" pitchFamily="18" charset="0"/>
            </a:endParaRPr>
          </a:p>
          <a:p>
            <a:pPr algn="ctr"/>
            <a:endParaRPr lang="en-US" altLang="zh-CN" dirty="0" smtClean="0">
              <a:latin typeface="Cambria Math" pitchFamily="18" charset="0"/>
              <a:ea typeface="Cambria Math" pitchFamily="18" charset="0"/>
            </a:endParaRPr>
          </a:p>
          <a:p>
            <a:pPr algn="ctr"/>
            <a:endParaRPr lang="en-US" altLang="zh-CN" dirty="0" smtClean="0">
              <a:latin typeface="Cambria Math" pitchFamily="18" charset="0"/>
              <a:ea typeface="Cambria Math" pitchFamily="18" charset="0"/>
            </a:endParaRPr>
          </a:p>
          <a:p>
            <a:pPr algn="ctr"/>
            <a:endParaRPr lang="en-US" altLang="zh-CN" dirty="0" smtClean="0">
              <a:latin typeface="Cambria Math" pitchFamily="18" charset="0"/>
              <a:ea typeface="Cambria Math" pitchFamily="18" charset="0"/>
            </a:endParaRPr>
          </a:p>
          <a:p>
            <a:pPr algn="ctr"/>
            <a:endParaRPr lang="en-US" altLang="zh-CN" dirty="0" smtClean="0">
              <a:latin typeface="Cambria Math" pitchFamily="18" charset="0"/>
              <a:ea typeface="Cambria Math" pitchFamily="18" charset="0"/>
            </a:endParaRPr>
          </a:p>
          <a:p>
            <a:pPr algn="ctr"/>
            <a:endParaRPr lang="en-US" altLang="zh-CN" dirty="0" smtClean="0">
              <a:latin typeface="Cambria Math" pitchFamily="18" charset="0"/>
              <a:ea typeface="Cambria Math" pitchFamily="18" charset="0"/>
            </a:endParaRPr>
          </a:p>
          <a:p>
            <a:pPr algn="ctr"/>
            <a:endParaRPr lang="zh-CN" altLang="en-US" dirty="0">
              <a:latin typeface="Cambria Math" pitchFamily="18" charset="0"/>
              <a:ea typeface="方正姚体" pitchFamily="2" charset="-122"/>
            </a:endParaRPr>
          </a:p>
        </p:txBody>
      </p:sp>
      <p:graphicFrame>
        <p:nvGraphicFramePr>
          <p:cNvPr id="11" name="图示 10"/>
          <p:cNvGraphicFramePr/>
          <p:nvPr/>
        </p:nvGraphicFramePr>
        <p:xfrm>
          <a:off x="1691680" y="1203598"/>
          <a:ext cx="5976664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1" name="组合 20"/>
          <p:cNvGrpSpPr/>
          <p:nvPr/>
        </p:nvGrpSpPr>
        <p:grpSpPr>
          <a:xfrm>
            <a:off x="5837018" y="1687391"/>
            <a:ext cx="1224136" cy="644736"/>
            <a:chOff x="32916" y="1368151"/>
            <a:chExt cx="582247" cy="644736"/>
          </a:xfrm>
        </p:grpSpPr>
        <p:sp>
          <p:nvSpPr>
            <p:cNvPr id="22" name="椭圆 21"/>
            <p:cNvSpPr/>
            <p:nvPr/>
          </p:nvSpPr>
          <p:spPr>
            <a:xfrm>
              <a:off x="32916" y="1368151"/>
              <a:ext cx="582247" cy="64473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椭圆 6"/>
            <p:cNvSpPr/>
            <p:nvPr/>
          </p:nvSpPr>
          <p:spPr>
            <a:xfrm>
              <a:off x="118184" y="1462570"/>
              <a:ext cx="411711" cy="4558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1400" kern="1200" dirty="0" smtClean="0">
                  <a:latin typeface="Cambria Math" pitchFamily="18" charset="0"/>
                  <a:ea typeface="微软雅黑" pitchFamily="34" charset="-122"/>
                </a:rPr>
                <a:t>website</a:t>
              </a:r>
              <a:endParaRPr lang="zh-CN" altLang="en-US" sz="1400" kern="1200" dirty="0">
                <a:latin typeface="Cambria Math" pitchFamily="18" charset="0"/>
                <a:ea typeface="微软雅黑" pitchFamily="34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5890722" y="2897923"/>
            <a:ext cx="1224136" cy="578259"/>
            <a:chOff x="0" y="2630028"/>
            <a:chExt cx="582257" cy="569875"/>
          </a:xfrm>
        </p:grpSpPr>
        <p:sp>
          <p:nvSpPr>
            <p:cNvPr id="30" name="椭圆 29"/>
            <p:cNvSpPr/>
            <p:nvPr/>
          </p:nvSpPr>
          <p:spPr>
            <a:xfrm>
              <a:off x="0" y="2630028"/>
              <a:ext cx="582257" cy="56987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椭圆 4"/>
            <p:cNvSpPr/>
            <p:nvPr/>
          </p:nvSpPr>
          <p:spPr>
            <a:xfrm>
              <a:off x="85270" y="2713484"/>
              <a:ext cx="411717" cy="4029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1400" kern="1200" dirty="0" smtClean="0">
                  <a:latin typeface="Cambria Math" pitchFamily="18" charset="0"/>
                  <a:ea typeface="微软雅黑" pitchFamily="34" charset="-122"/>
                </a:rPr>
                <a:t>advertiser</a:t>
              </a:r>
              <a:endParaRPr lang="zh-CN" altLang="en-US" sz="1400" kern="1200" dirty="0">
                <a:latin typeface="Cambria Math" pitchFamily="18" charset="0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732850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3"/>
          <p:cNvSpPr txBox="1">
            <a:spLocks/>
          </p:cNvSpPr>
          <p:nvPr/>
        </p:nvSpPr>
        <p:spPr>
          <a:xfrm>
            <a:off x="7010400" y="4816098"/>
            <a:ext cx="21336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27D390-1B9A-41CC-A111-9BFE369E39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422799"/>
            <a:ext cx="9144000" cy="4708981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l"/>
            </a:pPr>
            <a:endParaRPr lang="en-US" altLang="zh-CN" sz="2000" dirty="0" smtClean="0">
              <a:latin typeface="Cambria Math" pitchFamily="18" charset="0"/>
              <a:ea typeface="Cambria Math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endParaRPr lang="en-US" altLang="zh-CN" sz="2000" dirty="0" smtClean="0">
              <a:latin typeface="Cambria Math" pitchFamily="18" charset="0"/>
              <a:ea typeface="Cambria Math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endParaRPr lang="en-US" altLang="zh-CN" sz="2000" dirty="0" smtClean="0">
              <a:latin typeface="Cambria Math" pitchFamily="18" charset="0"/>
              <a:ea typeface="Cambria Math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endParaRPr lang="en-US" altLang="zh-CN" sz="2000" dirty="0" smtClean="0">
              <a:latin typeface="Cambria Math" pitchFamily="18" charset="0"/>
              <a:ea typeface="Cambria Math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endParaRPr lang="en-US" altLang="zh-CN" sz="2000" dirty="0" smtClean="0">
              <a:latin typeface="Cambria Math" pitchFamily="18" charset="0"/>
              <a:ea typeface="Cambria Math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endParaRPr lang="en-US" altLang="zh-CN" sz="2000" dirty="0" smtClean="0">
              <a:latin typeface="Cambria Math" pitchFamily="18" charset="0"/>
              <a:ea typeface="Cambria Math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endParaRPr lang="en-US" altLang="zh-CN" sz="2000" dirty="0" smtClean="0">
              <a:latin typeface="Cambria Math" pitchFamily="18" charset="0"/>
              <a:ea typeface="Cambria Math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endParaRPr lang="en-US" altLang="zh-CN" sz="2000" dirty="0" smtClean="0">
              <a:latin typeface="Cambria Math" pitchFamily="18" charset="0"/>
              <a:ea typeface="Cambria Math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endParaRPr lang="en-US" altLang="zh-CN" sz="2000" dirty="0" smtClean="0">
              <a:latin typeface="Cambria Math" pitchFamily="18" charset="0"/>
              <a:ea typeface="Cambria Math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endParaRPr lang="en-US" altLang="zh-CN" sz="2000" dirty="0" smtClean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-198462"/>
            <a:ext cx="8255401" cy="6587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The Search Ecosphere - </a:t>
            </a:r>
            <a:r>
              <a:rPr lang="en-US" altLang="zh-CN" sz="2400" dirty="0" smtClean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new version with Octopus feature</a:t>
            </a:r>
            <a:endParaRPr lang="en-US" altLang="zh-CN" sz="2800" dirty="0" smtClean="0">
              <a:solidFill>
                <a:srgbClr val="FFFF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359024" y="492767"/>
            <a:ext cx="8389440" cy="4587974"/>
          </a:xfrm>
          <a:prstGeom prst="ellipse">
            <a:avLst/>
          </a:prstGeom>
          <a:solidFill>
            <a:srgbClr val="FFC000">
              <a:alpha val="19000"/>
            </a:srgbClr>
          </a:solidFill>
          <a:ln w="3175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zh-CN" dirty="0" smtClean="0">
              <a:latin typeface="Cambria Math" pitchFamily="18" charset="0"/>
              <a:ea typeface="Cambria Math" pitchFamily="18" charset="0"/>
            </a:endParaRPr>
          </a:p>
          <a:p>
            <a:pPr algn="ctr"/>
            <a:endParaRPr lang="en-US" altLang="zh-CN" dirty="0" smtClean="0">
              <a:latin typeface="Cambria Math" pitchFamily="18" charset="0"/>
              <a:ea typeface="Cambria Math" pitchFamily="18" charset="0"/>
            </a:endParaRPr>
          </a:p>
          <a:p>
            <a:pPr algn="ctr"/>
            <a:endParaRPr lang="en-US" altLang="zh-CN" dirty="0" smtClean="0">
              <a:latin typeface="Cambria Math" pitchFamily="18" charset="0"/>
              <a:ea typeface="Cambria Math" pitchFamily="18" charset="0"/>
            </a:endParaRPr>
          </a:p>
          <a:p>
            <a:pPr algn="ctr"/>
            <a:endParaRPr lang="en-US" altLang="zh-CN" dirty="0" smtClean="0">
              <a:latin typeface="Cambria Math" pitchFamily="18" charset="0"/>
              <a:ea typeface="Cambria Math" pitchFamily="18" charset="0"/>
            </a:endParaRPr>
          </a:p>
          <a:p>
            <a:pPr algn="ctr"/>
            <a:endParaRPr lang="en-US" altLang="zh-CN" dirty="0" smtClean="0">
              <a:latin typeface="Cambria Math" pitchFamily="18" charset="0"/>
              <a:ea typeface="Cambria Math" pitchFamily="18" charset="0"/>
            </a:endParaRPr>
          </a:p>
          <a:p>
            <a:pPr algn="ctr"/>
            <a:endParaRPr lang="en-US" altLang="zh-CN" dirty="0" smtClean="0">
              <a:latin typeface="Cambria Math" pitchFamily="18" charset="0"/>
              <a:ea typeface="Cambria Math" pitchFamily="18" charset="0"/>
            </a:endParaRPr>
          </a:p>
          <a:p>
            <a:pPr algn="ctr"/>
            <a:endParaRPr lang="en-US" altLang="zh-CN" dirty="0" smtClean="0">
              <a:latin typeface="Cambria Math" pitchFamily="18" charset="0"/>
              <a:ea typeface="Cambria Math" pitchFamily="18" charset="0"/>
            </a:endParaRPr>
          </a:p>
          <a:p>
            <a:pPr algn="ctr"/>
            <a:endParaRPr lang="en-US" altLang="zh-CN" dirty="0" smtClean="0">
              <a:latin typeface="Cambria Math" pitchFamily="18" charset="0"/>
              <a:ea typeface="Cambria Math" pitchFamily="18" charset="0"/>
            </a:endParaRPr>
          </a:p>
          <a:p>
            <a:pPr algn="ctr"/>
            <a:endParaRPr lang="en-US" altLang="zh-CN" dirty="0" smtClean="0">
              <a:latin typeface="Cambria Math" pitchFamily="18" charset="0"/>
              <a:ea typeface="Cambria Math" pitchFamily="18" charset="0"/>
            </a:endParaRPr>
          </a:p>
          <a:p>
            <a:pPr algn="ctr"/>
            <a:endParaRPr lang="en-US" altLang="zh-CN" dirty="0" smtClean="0">
              <a:latin typeface="Cambria Math" pitchFamily="18" charset="0"/>
              <a:ea typeface="Cambria Math" pitchFamily="18" charset="0"/>
            </a:endParaRPr>
          </a:p>
          <a:p>
            <a:pPr algn="ctr"/>
            <a:endParaRPr lang="en-US" altLang="zh-CN" dirty="0" smtClean="0">
              <a:latin typeface="Cambria Math" pitchFamily="18" charset="0"/>
              <a:ea typeface="Cambria Math" pitchFamily="18" charset="0"/>
            </a:endParaRPr>
          </a:p>
          <a:p>
            <a:pPr algn="ctr"/>
            <a:endParaRPr lang="en-US" altLang="zh-CN" dirty="0" smtClean="0">
              <a:latin typeface="Cambria Math" pitchFamily="18" charset="0"/>
              <a:ea typeface="Cambria Math" pitchFamily="18" charset="0"/>
            </a:endParaRPr>
          </a:p>
          <a:p>
            <a:pPr algn="ctr"/>
            <a:endParaRPr lang="en-US" altLang="zh-CN" dirty="0" smtClean="0">
              <a:latin typeface="Cambria Math" pitchFamily="18" charset="0"/>
              <a:ea typeface="Cambria Math" pitchFamily="18" charset="0"/>
            </a:endParaRPr>
          </a:p>
          <a:p>
            <a:pPr algn="ctr"/>
            <a:endParaRPr lang="zh-CN" altLang="en-US" dirty="0">
              <a:latin typeface="Cambria Math" pitchFamily="18" charset="0"/>
              <a:ea typeface="方正姚体" pitchFamily="2" charset="-122"/>
            </a:endParaRPr>
          </a:p>
        </p:txBody>
      </p:sp>
      <p:graphicFrame>
        <p:nvGraphicFramePr>
          <p:cNvPr id="11" name="图示 10"/>
          <p:cNvGraphicFramePr/>
          <p:nvPr/>
        </p:nvGraphicFramePr>
        <p:xfrm>
          <a:off x="1691680" y="1203598"/>
          <a:ext cx="5976664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" name="组合 19"/>
          <p:cNvGrpSpPr/>
          <p:nvPr/>
        </p:nvGrpSpPr>
        <p:grpSpPr>
          <a:xfrm>
            <a:off x="4882609" y="2704477"/>
            <a:ext cx="974244" cy="576064"/>
            <a:chOff x="30427" y="2620098"/>
            <a:chExt cx="525183" cy="506555"/>
          </a:xfrm>
        </p:grpSpPr>
        <p:sp>
          <p:nvSpPr>
            <p:cNvPr id="24" name="椭圆 23"/>
            <p:cNvSpPr/>
            <p:nvPr/>
          </p:nvSpPr>
          <p:spPr>
            <a:xfrm>
              <a:off x="30427" y="2620098"/>
              <a:ext cx="525183" cy="506555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sp>
        <p:sp>
          <p:nvSpPr>
            <p:cNvPr id="25" name="椭圆 4"/>
            <p:cNvSpPr/>
            <p:nvPr/>
          </p:nvSpPr>
          <p:spPr>
            <a:xfrm>
              <a:off x="122537" y="2744546"/>
              <a:ext cx="342158" cy="26915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1400" dirty="0" smtClean="0">
                  <a:solidFill>
                    <a:schemeClr val="accent6">
                      <a:lumMod val="75000"/>
                    </a:schemeClr>
                  </a:solidFill>
                  <a:latin typeface="Cambria Math" pitchFamily="18" charset="0"/>
                  <a:ea typeface="微软雅黑" pitchFamily="34" charset="-122"/>
                </a:rPr>
                <a:t>Middle page</a:t>
              </a:r>
              <a:endParaRPr lang="zh-CN" altLang="en-US" sz="1400" dirty="0" smtClean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微软雅黑" pitchFamily="34" charset="-122"/>
              </a:endParaRPr>
            </a:p>
          </p:txBody>
        </p:sp>
      </p:grpSp>
      <p:grpSp>
        <p:nvGrpSpPr>
          <p:cNvPr id="3" name="组合 20"/>
          <p:cNvGrpSpPr/>
          <p:nvPr/>
        </p:nvGrpSpPr>
        <p:grpSpPr>
          <a:xfrm>
            <a:off x="5837018" y="1687391"/>
            <a:ext cx="1224136" cy="644736"/>
            <a:chOff x="32916" y="1368151"/>
            <a:chExt cx="582247" cy="644736"/>
          </a:xfrm>
        </p:grpSpPr>
        <p:sp>
          <p:nvSpPr>
            <p:cNvPr id="22" name="椭圆 21"/>
            <p:cNvSpPr/>
            <p:nvPr/>
          </p:nvSpPr>
          <p:spPr>
            <a:xfrm>
              <a:off x="32916" y="1368151"/>
              <a:ext cx="582247" cy="64473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椭圆 6"/>
            <p:cNvSpPr/>
            <p:nvPr/>
          </p:nvSpPr>
          <p:spPr>
            <a:xfrm>
              <a:off x="118184" y="1462570"/>
              <a:ext cx="411711" cy="4558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1400" kern="1200" dirty="0" smtClean="0">
                  <a:latin typeface="Cambria Math" pitchFamily="18" charset="0"/>
                  <a:ea typeface="微软雅黑" pitchFamily="34" charset="-122"/>
                </a:rPr>
                <a:t>website</a:t>
              </a:r>
              <a:endParaRPr lang="zh-CN" altLang="en-US" sz="1400" kern="1200" dirty="0">
                <a:latin typeface="Cambria Math" pitchFamily="18" charset="0"/>
                <a:ea typeface="微软雅黑" pitchFamily="34" charset="-122"/>
              </a:endParaRPr>
            </a:p>
          </p:txBody>
        </p:sp>
      </p:grpSp>
      <p:grpSp>
        <p:nvGrpSpPr>
          <p:cNvPr id="5" name="组合 25"/>
          <p:cNvGrpSpPr/>
          <p:nvPr/>
        </p:nvGrpSpPr>
        <p:grpSpPr>
          <a:xfrm rot="11324062">
            <a:off x="3814665" y="3563345"/>
            <a:ext cx="1379797" cy="563090"/>
            <a:chOff x="2221039" y="2095248"/>
            <a:chExt cx="1016273" cy="517085"/>
          </a:xfrm>
        </p:grpSpPr>
        <p:sp>
          <p:nvSpPr>
            <p:cNvPr id="27" name="右箭头 26"/>
            <p:cNvSpPr/>
            <p:nvPr/>
          </p:nvSpPr>
          <p:spPr>
            <a:xfrm rot="19759717">
              <a:off x="2221039" y="2095248"/>
              <a:ext cx="1016273" cy="517085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sp>
        <p:sp>
          <p:nvSpPr>
            <p:cNvPr id="28" name="右箭头 4"/>
            <p:cNvSpPr/>
            <p:nvPr/>
          </p:nvSpPr>
          <p:spPr>
            <a:xfrm rot="9045194">
              <a:off x="2235449" y="2254371"/>
              <a:ext cx="810519" cy="310251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i="0" kern="1200" dirty="0" smtClean="0">
                  <a:solidFill>
                    <a:srgbClr val="C00000"/>
                  </a:solidFill>
                  <a:latin typeface="Cambria Math" pitchFamily="18" charset="0"/>
                  <a:ea typeface="Cambria Math" pitchFamily="18" charset="0"/>
                </a:rPr>
                <a:t>Backflow</a:t>
              </a:r>
              <a:endParaRPr lang="zh-CN" altLang="en-US" sz="1200" b="1" kern="1200" dirty="0">
                <a:solidFill>
                  <a:srgbClr val="C00000"/>
                </a:solidFill>
                <a:latin typeface="Cambria Math" pitchFamily="18" charset="0"/>
                <a:ea typeface="微软雅黑" pitchFamily="34" charset="-122"/>
              </a:endParaRPr>
            </a:p>
          </p:txBody>
        </p:sp>
      </p:grpSp>
      <p:grpSp>
        <p:nvGrpSpPr>
          <p:cNvPr id="6" name="组合 28"/>
          <p:cNvGrpSpPr/>
          <p:nvPr/>
        </p:nvGrpSpPr>
        <p:grpSpPr>
          <a:xfrm>
            <a:off x="5890722" y="2897923"/>
            <a:ext cx="1224136" cy="578259"/>
            <a:chOff x="0" y="2630028"/>
            <a:chExt cx="582257" cy="569875"/>
          </a:xfrm>
        </p:grpSpPr>
        <p:sp>
          <p:nvSpPr>
            <p:cNvPr id="30" name="椭圆 29"/>
            <p:cNvSpPr/>
            <p:nvPr/>
          </p:nvSpPr>
          <p:spPr>
            <a:xfrm>
              <a:off x="0" y="2630028"/>
              <a:ext cx="582257" cy="56987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椭圆 4"/>
            <p:cNvSpPr/>
            <p:nvPr/>
          </p:nvSpPr>
          <p:spPr>
            <a:xfrm>
              <a:off x="85270" y="2713484"/>
              <a:ext cx="411717" cy="4029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1400" kern="1200" dirty="0" smtClean="0">
                  <a:latin typeface="Cambria Math" pitchFamily="18" charset="0"/>
                  <a:ea typeface="微软雅黑" pitchFamily="34" charset="-122"/>
                </a:rPr>
                <a:t>advertiser</a:t>
              </a:r>
              <a:endParaRPr lang="zh-CN" altLang="en-US" sz="1400" kern="1200" dirty="0">
                <a:latin typeface="Cambria Math" pitchFamily="18" charset="0"/>
                <a:ea typeface="微软雅黑" pitchFamily="34" charset="-122"/>
              </a:endParaRPr>
            </a:p>
          </p:txBody>
        </p:sp>
      </p:grpSp>
      <p:sp>
        <p:nvSpPr>
          <p:cNvPr id="32" name="下弧形箭头 31"/>
          <p:cNvSpPr/>
          <p:nvPr/>
        </p:nvSpPr>
        <p:spPr>
          <a:xfrm>
            <a:off x="2771800" y="4299942"/>
            <a:ext cx="1152128" cy="50405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>
                <a:solidFill>
                  <a:schemeClr val="bg1"/>
                </a:solidFill>
              </a:rPr>
              <a:t>Recommend search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20" name="六角星 19"/>
          <p:cNvSpPr/>
          <p:nvPr/>
        </p:nvSpPr>
        <p:spPr>
          <a:xfrm>
            <a:off x="899592" y="2283718"/>
            <a:ext cx="1080120" cy="18002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New </a:t>
            </a:r>
            <a:r>
              <a:rPr lang="en-US" altLang="zh-CN" sz="1400" b="1" dirty="0" err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scenesusing</a:t>
            </a:r>
            <a:r>
              <a:rPr lang="en-US" altLang="zh-CN" sz="14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 search </a:t>
            </a:r>
            <a:endParaRPr lang="zh-CN" altLang="en-US" sz="1400" b="1" dirty="0">
              <a:solidFill>
                <a:schemeClr val="bg1"/>
              </a:solidFill>
              <a:latin typeface="Cambria Math" pitchFamily="18" charset="0"/>
            </a:endParaRPr>
          </a:p>
        </p:txBody>
      </p:sp>
      <p:grpSp>
        <p:nvGrpSpPr>
          <p:cNvPr id="21" name="组合 20"/>
          <p:cNvGrpSpPr/>
          <p:nvPr/>
        </p:nvGrpSpPr>
        <p:grpSpPr>
          <a:xfrm rot="2707091">
            <a:off x="1831047" y="3009552"/>
            <a:ext cx="888299" cy="517085"/>
            <a:chOff x="2180423" y="1753806"/>
            <a:chExt cx="888299" cy="517085"/>
          </a:xfrm>
        </p:grpSpPr>
        <p:sp>
          <p:nvSpPr>
            <p:cNvPr id="26" name="右箭头 25"/>
            <p:cNvSpPr/>
            <p:nvPr/>
          </p:nvSpPr>
          <p:spPr>
            <a:xfrm rot="20263766">
              <a:off x="2204167" y="1753806"/>
              <a:ext cx="864555" cy="517085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</p:sp>
        <p:sp>
          <p:nvSpPr>
            <p:cNvPr id="29" name="右箭头 4"/>
            <p:cNvSpPr/>
            <p:nvPr/>
          </p:nvSpPr>
          <p:spPr>
            <a:xfrm rot="20263766">
              <a:off x="2180423" y="1919832"/>
              <a:ext cx="626008" cy="295769"/>
            </a:xfrm>
            <a:prstGeom prst="rect">
              <a:avLst/>
            </a:prstGeom>
            <a:ln>
              <a:noFill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i="0" kern="1200" dirty="0" smtClean="0">
                  <a:solidFill>
                    <a:srgbClr val="FFFF00"/>
                  </a:solidFill>
                  <a:latin typeface="Cambria Math" pitchFamily="18" charset="0"/>
                  <a:ea typeface="Cambria Math" pitchFamily="18" charset="0"/>
                </a:rPr>
                <a:t>import</a:t>
              </a:r>
              <a:endParaRPr lang="zh-CN" altLang="en-US" sz="1200" b="1" kern="1200" dirty="0">
                <a:solidFill>
                  <a:srgbClr val="FFFF00"/>
                </a:solidFill>
                <a:latin typeface="Cambria Math" pitchFamily="18" charset="0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732850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3"/>
          <p:cNvSpPr txBox="1">
            <a:spLocks/>
          </p:cNvSpPr>
          <p:nvPr/>
        </p:nvSpPr>
        <p:spPr>
          <a:xfrm>
            <a:off x="7010400" y="4816098"/>
            <a:ext cx="21336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27D390-1B9A-41CC-A111-9BFE369E39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</a:endParaRPr>
          </a:p>
        </p:txBody>
      </p:sp>
      <p:grpSp>
        <p:nvGrpSpPr>
          <p:cNvPr id="71" name="组合 70"/>
          <p:cNvGrpSpPr/>
          <p:nvPr/>
        </p:nvGrpSpPr>
        <p:grpSpPr>
          <a:xfrm>
            <a:off x="179834" y="627535"/>
            <a:ext cx="8928670" cy="4392477"/>
            <a:chOff x="35346" y="858054"/>
            <a:chExt cx="9074005" cy="5551069"/>
          </a:xfrm>
        </p:grpSpPr>
        <p:grpSp>
          <p:nvGrpSpPr>
            <p:cNvPr id="39" name="组合 38"/>
            <p:cNvGrpSpPr/>
            <p:nvPr/>
          </p:nvGrpSpPr>
          <p:grpSpPr>
            <a:xfrm>
              <a:off x="108526" y="5572412"/>
              <a:ext cx="8781610" cy="836711"/>
              <a:chOff x="505803" y="5888974"/>
              <a:chExt cx="8781610" cy="642726"/>
            </a:xfrm>
          </p:grpSpPr>
          <p:sp>
            <p:nvSpPr>
              <p:cNvPr id="40" name="右箭头 39"/>
              <p:cNvSpPr/>
              <p:nvPr/>
            </p:nvSpPr>
            <p:spPr>
              <a:xfrm>
                <a:off x="505803" y="5888974"/>
                <a:ext cx="8781610" cy="642726"/>
              </a:xfrm>
              <a:prstGeom prst="rightArrow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latin typeface="Cambria Math" pitchFamily="18" charset="0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611559" y="6021292"/>
                <a:ext cx="2089647" cy="3286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b="1" dirty="0" smtClean="0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rPr>
                  <a:t>Customer Needs</a:t>
                </a: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3707904" y="6032036"/>
                <a:ext cx="1920505" cy="3286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b="1" dirty="0" smtClean="0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rPr>
                  <a:t>Business Model</a:t>
                </a: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6889510" y="6021296"/>
                <a:ext cx="2032004" cy="3286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b="1" dirty="0" smtClean="0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rPr>
                  <a:t>Media Resource</a:t>
                </a:r>
              </a:p>
            </p:txBody>
          </p:sp>
        </p:grpSp>
        <p:sp>
          <p:nvSpPr>
            <p:cNvPr id="44" name="椭圆 43"/>
            <p:cNvSpPr/>
            <p:nvPr/>
          </p:nvSpPr>
          <p:spPr>
            <a:xfrm>
              <a:off x="2402923" y="3263674"/>
              <a:ext cx="1772357" cy="2053442"/>
            </a:xfrm>
            <a:prstGeom prst="ellipse">
              <a:avLst/>
            </a:prstGeom>
            <a:solidFill>
              <a:srgbClr val="92D050">
                <a:alpha val="27000"/>
              </a:srgb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altLang="zh-CN" dirty="0" smtClean="0">
                <a:latin typeface="Cambria Math" pitchFamily="18" charset="0"/>
                <a:ea typeface="Cambria Math" pitchFamily="18" charset="0"/>
              </a:endParaRPr>
            </a:p>
            <a:p>
              <a:endParaRPr lang="en-US" altLang="zh-CN" dirty="0" smtClean="0">
                <a:latin typeface="Cambria Math" pitchFamily="18" charset="0"/>
                <a:ea typeface="Cambria Math" pitchFamily="18" charset="0"/>
              </a:endParaRPr>
            </a:p>
            <a:p>
              <a:endParaRPr lang="en-US" altLang="zh-CN" dirty="0" smtClean="0">
                <a:latin typeface="Cambria Math" pitchFamily="18" charset="0"/>
                <a:ea typeface="Cambria Math" pitchFamily="18" charset="0"/>
              </a:endParaRPr>
            </a:p>
            <a:p>
              <a:r>
                <a:rPr lang="en-US" altLang="zh-CN" b="1" dirty="0" smtClean="0">
                  <a:solidFill>
                    <a:srgbClr val="00B050"/>
                  </a:solidFill>
                  <a:latin typeface="Cambria Math" pitchFamily="18" charset="0"/>
                  <a:ea typeface="Cambria Math" pitchFamily="18" charset="0"/>
                </a:rPr>
                <a:t>DEAL</a:t>
              </a:r>
              <a:endParaRPr lang="zh-CN" altLang="en-US" b="1" dirty="0">
                <a:solidFill>
                  <a:srgbClr val="00B050"/>
                </a:solidFill>
                <a:latin typeface="Cambria Math" pitchFamily="18" charset="0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4046361" y="2378274"/>
              <a:ext cx="1705679" cy="2093029"/>
            </a:xfrm>
            <a:prstGeom prst="ellipse">
              <a:avLst/>
            </a:prstGeom>
            <a:solidFill>
              <a:srgbClr val="0070C0">
                <a:alpha val="27000"/>
              </a:srgb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altLang="zh-CN" b="1" dirty="0" smtClean="0">
                <a:latin typeface="Cambria Math" pitchFamily="18" charset="0"/>
                <a:ea typeface="Cambria Math" pitchFamily="18" charset="0"/>
              </a:endParaRPr>
            </a:p>
            <a:p>
              <a:pPr algn="r"/>
              <a:endParaRPr lang="en-US" altLang="zh-CN" b="1" dirty="0" smtClean="0">
                <a:latin typeface="Cambria Math" pitchFamily="18" charset="0"/>
                <a:ea typeface="Cambria Math" pitchFamily="18" charset="0"/>
              </a:endParaRPr>
            </a:p>
            <a:p>
              <a:pPr algn="r"/>
              <a:r>
                <a:rPr lang="en-US" altLang="zh-CN" b="1" dirty="0" smtClean="0">
                  <a:latin typeface="Cambria Math" pitchFamily="18" charset="0"/>
                  <a:ea typeface="Cambria Math" pitchFamily="18" charset="0"/>
                </a:rPr>
                <a:t>AGENCY</a:t>
              </a:r>
            </a:p>
            <a:p>
              <a:pPr algn="r"/>
              <a:endParaRPr lang="zh-CN" altLang="en-US" dirty="0">
                <a:latin typeface="Cambria Math" pitchFamily="18" charset="0"/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2488879" y="1040057"/>
              <a:ext cx="1867097" cy="2223619"/>
            </a:xfrm>
            <a:prstGeom prst="ellipse">
              <a:avLst/>
            </a:prstGeom>
            <a:solidFill>
              <a:srgbClr val="FF0000">
                <a:alpha val="27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zh-CN" b="1" dirty="0" smtClean="0">
                  <a:solidFill>
                    <a:srgbClr val="FF0000"/>
                  </a:solidFill>
                  <a:latin typeface="Cambria Math" pitchFamily="18" charset="0"/>
                  <a:ea typeface="Cambria Math" pitchFamily="18" charset="0"/>
                </a:rPr>
                <a:t>ADS</a:t>
              </a:r>
            </a:p>
            <a:p>
              <a:pPr algn="r"/>
              <a:endParaRPr lang="en-US" altLang="zh-CN" dirty="0" smtClean="0">
                <a:latin typeface="Cambria Math" pitchFamily="18" charset="0"/>
                <a:ea typeface="Cambria Math" pitchFamily="18" charset="0"/>
              </a:endParaRPr>
            </a:p>
            <a:p>
              <a:pPr algn="r"/>
              <a:endParaRPr lang="zh-CN" altLang="en-US" dirty="0">
                <a:latin typeface="Cambria Math" pitchFamily="18" charset="0"/>
              </a:endParaRPr>
            </a:p>
          </p:txBody>
        </p:sp>
        <p:graphicFrame>
          <p:nvGraphicFramePr>
            <p:cNvPr id="47" name="图示 46"/>
            <p:cNvGraphicFramePr/>
            <p:nvPr>
              <p:extLst>
                <p:ext uri="{D42A27DB-BD31-4B8C-83A1-F6EECF244321}">
                  <p14:modId xmlns="" xmlns:p14="http://schemas.microsoft.com/office/powerpoint/2010/main" val="3518143858"/>
                </p:ext>
              </p:extLst>
            </p:nvPr>
          </p:nvGraphicFramePr>
          <p:xfrm>
            <a:off x="6156175" y="1284024"/>
            <a:ext cx="2807142" cy="417034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aphicFrame>
          <p:nvGraphicFramePr>
            <p:cNvPr id="48" name="图示 47"/>
            <p:cNvGraphicFramePr/>
            <p:nvPr>
              <p:extLst>
                <p:ext uri="{D42A27DB-BD31-4B8C-83A1-F6EECF244321}">
                  <p14:modId xmlns="" xmlns:p14="http://schemas.microsoft.com/office/powerpoint/2010/main" val="3869499560"/>
                </p:ext>
              </p:extLst>
            </p:nvPr>
          </p:nvGraphicFramePr>
          <p:xfrm>
            <a:off x="35346" y="1262928"/>
            <a:ext cx="2304406" cy="417034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cxnSp>
          <p:nvCxnSpPr>
            <p:cNvPr id="49" name="直接箭头连接符 48"/>
            <p:cNvCxnSpPr/>
            <p:nvPr/>
          </p:nvCxnSpPr>
          <p:spPr>
            <a:xfrm>
              <a:off x="35346" y="5423343"/>
              <a:ext cx="2448272" cy="0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箭头连接符 49"/>
            <p:cNvCxnSpPr/>
            <p:nvPr/>
          </p:nvCxnSpPr>
          <p:spPr>
            <a:xfrm flipV="1">
              <a:off x="35346" y="1272221"/>
              <a:ext cx="0" cy="4167172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2625098" y="5340940"/>
              <a:ext cx="775776" cy="3500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b="1" dirty="0" smtClean="0">
                  <a:latin typeface="Cambria Math" pitchFamily="18" charset="0"/>
                  <a:ea typeface="Cambria Math" pitchFamily="18" charset="0"/>
                </a:rPr>
                <a:t>numbers</a:t>
              </a:r>
              <a:endParaRPr lang="zh-CN" altLang="en-US" sz="1200" b="1" dirty="0">
                <a:latin typeface="Cambria Math" pitchFamily="18" charset="0"/>
                <a:ea typeface="微软雅黑" pitchFamily="34" charset="-122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4714" y="858054"/>
              <a:ext cx="1517013" cy="3500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b="1" dirty="0" smtClean="0">
                  <a:latin typeface="Cambria Math" pitchFamily="18" charset="0"/>
                  <a:ea typeface="Cambria Math" pitchFamily="18" charset="0"/>
                </a:rPr>
                <a:t>Consumption ability</a:t>
              </a:r>
              <a:endParaRPr lang="zh-CN" altLang="en-US" sz="1200" b="1" dirty="0">
                <a:latin typeface="Cambria Math" pitchFamily="18" charset="0"/>
                <a:ea typeface="微软雅黑" pitchFamily="34" charset="-122"/>
              </a:endParaRPr>
            </a:p>
          </p:txBody>
        </p:sp>
        <p:cxnSp>
          <p:nvCxnSpPr>
            <p:cNvPr id="53" name="直接箭头连接符 52"/>
            <p:cNvCxnSpPr/>
            <p:nvPr/>
          </p:nvCxnSpPr>
          <p:spPr>
            <a:xfrm>
              <a:off x="6182472" y="1272222"/>
              <a:ext cx="2926879" cy="0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箭头连接符 53"/>
            <p:cNvCxnSpPr/>
            <p:nvPr/>
          </p:nvCxnSpPr>
          <p:spPr>
            <a:xfrm>
              <a:off x="6182473" y="1272222"/>
              <a:ext cx="0" cy="4167172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5580112" y="858054"/>
              <a:ext cx="1499680" cy="3500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b="1" dirty="0" smtClean="0">
                  <a:latin typeface="Cambria Math" pitchFamily="18" charset="0"/>
                  <a:ea typeface="Cambria Math" pitchFamily="18" charset="0"/>
                </a:rPr>
                <a:t>Demand Generation</a:t>
              </a:r>
              <a:endParaRPr lang="zh-CN" altLang="en-US" sz="1200" b="1" dirty="0">
                <a:latin typeface="Cambria Math" pitchFamily="18" charset="0"/>
                <a:ea typeface="微软雅黑" pitchFamily="34" charset="-122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865616" y="858054"/>
              <a:ext cx="1041317" cy="3500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b="1" dirty="0" smtClean="0">
                  <a:latin typeface="Cambria Math" pitchFamily="18" charset="0"/>
                  <a:ea typeface="Cambria Math" pitchFamily="18" charset="0"/>
                </a:rPr>
                <a:t>Media length</a:t>
              </a:r>
              <a:endParaRPr lang="zh-CN" altLang="en-US" sz="1200" b="1" dirty="0">
                <a:latin typeface="Cambria Math" pitchFamily="18" charset="0"/>
                <a:ea typeface="微软雅黑" pitchFamily="34" charset="-122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864980" y="5455774"/>
              <a:ext cx="1459996" cy="3500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b="1" dirty="0" smtClean="0">
                  <a:latin typeface="Cambria Math" pitchFamily="18" charset="0"/>
                  <a:ea typeface="Cambria Math" pitchFamily="18" charset="0"/>
                </a:rPr>
                <a:t>Demand </a:t>
              </a:r>
              <a:r>
                <a:rPr lang="en-US" altLang="zh-CN" sz="1200" b="1" dirty="0">
                  <a:latin typeface="Cambria Math" pitchFamily="18" charset="0"/>
                  <a:ea typeface="Cambria Math" pitchFamily="18" charset="0"/>
                </a:rPr>
                <a:t>fulfillment</a:t>
              </a:r>
              <a:endParaRPr lang="zh-CN" altLang="en-US" sz="1200" b="1" dirty="0">
                <a:latin typeface="Cambria Math" pitchFamily="18" charset="0"/>
                <a:ea typeface="微软雅黑" pitchFamily="34" charset="-122"/>
              </a:endParaRPr>
            </a:p>
          </p:txBody>
        </p:sp>
        <p:sp>
          <p:nvSpPr>
            <p:cNvPr id="64" name="右箭头 63"/>
            <p:cNvSpPr/>
            <p:nvPr/>
          </p:nvSpPr>
          <p:spPr>
            <a:xfrm>
              <a:off x="1950102" y="3032509"/>
              <a:ext cx="720080" cy="94075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mbria Math" pitchFamily="18" charset="0"/>
              </a:endParaRPr>
            </a:p>
          </p:txBody>
        </p:sp>
        <p:sp>
          <p:nvSpPr>
            <p:cNvPr id="65" name="右箭头 64"/>
            <p:cNvSpPr/>
            <p:nvPr/>
          </p:nvSpPr>
          <p:spPr>
            <a:xfrm>
              <a:off x="5563093" y="2977517"/>
              <a:ext cx="619380" cy="94075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mbria Math" pitchFamily="18" charset="0"/>
              </a:endParaRPr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0" y="14"/>
            <a:ext cx="914400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The General Business Model - </a:t>
            </a:r>
            <a:r>
              <a:rPr lang="en-US" altLang="zh-CN" sz="2400" dirty="0" smtClean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Pyramid</a:t>
            </a:r>
            <a:endParaRPr lang="en-US" altLang="zh-CN" sz="2800" dirty="0" smtClean="0">
              <a:solidFill>
                <a:srgbClr val="FFFF00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32850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3"/>
          <p:cNvSpPr txBox="1">
            <a:spLocks/>
          </p:cNvSpPr>
          <p:nvPr/>
        </p:nvSpPr>
        <p:spPr>
          <a:xfrm>
            <a:off x="7010400" y="4816098"/>
            <a:ext cx="21336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27D390-1B9A-41CC-A111-9BFE369E39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0" y="14"/>
            <a:ext cx="914400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The General Business Model - </a:t>
            </a:r>
            <a:r>
              <a:rPr lang="en-US" altLang="zh-CN" sz="2400" dirty="0" smtClean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Pyramid</a:t>
            </a:r>
            <a:endParaRPr lang="en-US" altLang="zh-CN" sz="2800" dirty="0" smtClean="0">
              <a:solidFill>
                <a:srgbClr val="FFFF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2" name="灯片编号占位符 3"/>
          <p:cNvSpPr txBox="1">
            <a:spLocks/>
          </p:cNvSpPr>
          <p:nvPr/>
        </p:nvSpPr>
        <p:spPr>
          <a:xfrm>
            <a:off x="7010400" y="4816098"/>
            <a:ext cx="21336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27D390-1B9A-41CC-A111-9BFE369E39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179512" y="627535"/>
            <a:ext cx="8928670" cy="4392477"/>
            <a:chOff x="35346" y="858054"/>
            <a:chExt cx="9074005" cy="5551069"/>
          </a:xfrm>
        </p:grpSpPr>
        <p:grpSp>
          <p:nvGrpSpPr>
            <p:cNvPr id="34" name="组合 38"/>
            <p:cNvGrpSpPr/>
            <p:nvPr/>
          </p:nvGrpSpPr>
          <p:grpSpPr>
            <a:xfrm>
              <a:off x="108526" y="5572412"/>
              <a:ext cx="8781610" cy="836711"/>
              <a:chOff x="505803" y="5888974"/>
              <a:chExt cx="8781610" cy="642726"/>
            </a:xfrm>
          </p:grpSpPr>
          <p:sp>
            <p:nvSpPr>
              <p:cNvPr id="84" name="右箭头 83"/>
              <p:cNvSpPr/>
              <p:nvPr/>
            </p:nvSpPr>
            <p:spPr>
              <a:xfrm>
                <a:off x="505803" y="5888974"/>
                <a:ext cx="8781610" cy="642726"/>
              </a:xfrm>
              <a:prstGeom prst="rightArrow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latin typeface="Cambria Math" pitchFamily="18" charset="0"/>
                </a:endParaRP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611559" y="6021292"/>
                <a:ext cx="2089647" cy="3286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b="1" dirty="0" smtClean="0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rPr>
                  <a:t>Customer Needs</a:t>
                </a: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3707904" y="6032036"/>
                <a:ext cx="1920505" cy="3286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b="1" dirty="0" smtClean="0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rPr>
                  <a:t>Business Model</a:t>
                </a:r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6889510" y="6021296"/>
                <a:ext cx="2032004" cy="3286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b="1" dirty="0" smtClean="0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rPr>
                  <a:t>Media Resource</a:t>
                </a:r>
              </a:p>
            </p:txBody>
          </p:sp>
        </p:grpSp>
        <p:sp>
          <p:nvSpPr>
            <p:cNvPr id="35" name="椭圆 34"/>
            <p:cNvSpPr/>
            <p:nvPr/>
          </p:nvSpPr>
          <p:spPr>
            <a:xfrm>
              <a:off x="2402923" y="3263674"/>
              <a:ext cx="1772357" cy="2053442"/>
            </a:xfrm>
            <a:prstGeom prst="ellipse">
              <a:avLst/>
            </a:prstGeom>
            <a:solidFill>
              <a:srgbClr val="92D050">
                <a:alpha val="27000"/>
              </a:srgb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altLang="zh-CN" dirty="0" smtClean="0">
                <a:latin typeface="Cambria Math" pitchFamily="18" charset="0"/>
                <a:ea typeface="Cambria Math" pitchFamily="18" charset="0"/>
              </a:endParaRPr>
            </a:p>
            <a:p>
              <a:endParaRPr lang="en-US" altLang="zh-CN" dirty="0" smtClean="0">
                <a:latin typeface="Cambria Math" pitchFamily="18" charset="0"/>
                <a:ea typeface="Cambria Math" pitchFamily="18" charset="0"/>
              </a:endParaRPr>
            </a:p>
            <a:p>
              <a:endParaRPr lang="en-US" altLang="zh-CN" dirty="0" smtClean="0">
                <a:latin typeface="Cambria Math" pitchFamily="18" charset="0"/>
                <a:ea typeface="Cambria Math" pitchFamily="18" charset="0"/>
              </a:endParaRPr>
            </a:p>
            <a:p>
              <a:r>
                <a:rPr lang="en-US" altLang="zh-CN" b="1" dirty="0" smtClean="0">
                  <a:solidFill>
                    <a:srgbClr val="00B050"/>
                  </a:solidFill>
                  <a:latin typeface="Cambria Math" pitchFamily="18" charset="0"/>
                  <a:ea typeface="Cambria Math" pitchFamily="18" charset="0"/>
                </a:rPr>
                <a:t>DEAL</a:t>
              </a:r>
              <a:endParaRPr lang="zh-CN" altLang="en-US" b="1" dirty="0">
                <a:solidFill>
                  <a:srgbClr val="00B050"/>
                </a:solidFill>
                <a:latin typeface="Cambria Math" pitchFamily="18" charset="0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4046361" y="2378274"/>
              <a:ext cx="1705679" cy="2093029"/>
            </a:xfrm>
            <a:prstGeom prst="ellipse">
              <a:avLst/>
            </a:prstGeom>
            <a:solidFill>
              <a:srgbClr val="0070C0">
                <a:alpha val="27000"/>
              </a:srgb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altLang="zh-CN" b="1" dirty="0" smtClean="0">
                <a:latin typeface="Cambria Math" pitchFamily="18" charset="0"/>
                <a:ea typeface="Cambria Math" pitchFamily="18" charset="0"/>
              </a:endParaRPr>
            </a:p>
            <a:p>
              <a:pPr algn="r"/>
              <a:endParaRPr lang="en-US" altLang="zh-CN" b="1" dirty="0" smtClean="0">
                <a:latin typeface="Cambria Math" pitchFamily="18" charset="0"/>
                <a:ea typeface="Cambria Math" pitchFamily="18" charset="0"/>
              </a:endParaRPr>
            </a:p>
            <a:p>
              <a:pPr algn="r"/>
              <a:r>
                <a:rPr lang="en-US" altLang="zh-CN" b="1" dirty="0" smtClean="0">
                  <a:latin typeface="Cambria Math" pitchFamily="18" charset="0"/>
                  <a:ea typeface="Cambria Math" pitchFamily="18" charset="0"/>
                </a:rPr>
                <a:t>AGENCY</a:t>
              </a:r>
            </a:p>
            <a:p>
              <a:pPr algn="r"/>
              <a:endParaRPr lang="zh-CN" altLang="en-US" dirty="0">
                <a:latin typeface="Cambria Math" pitchFamily="18" charset="0"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2488879" y="1040057"/>
              <a:ext cx="1867097" cy="2223619"/>
            </a:xfrm>
            <a:prstGeom prst="ellipse">
              <a:avLst/>
            </a:prstGeom>
            <a:solidFill>
              <a:srgbClr val="FF0000">
                <a:alpha val="27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zh-CN" b="1" dirty="0" smtClean="0">
                  <a:solidFill>
                    <a:srgbClr val="FF0000"/>
                  </a:solidFill>
                  <a:latin typeface="Cambria Math" pitchFamily="18" charset="0"/>
                  <a:ea typeface="Cambria Math" pitchFamily="18" charset="0"/>
                </a:rPr>
                <a:t>ADS</a:t>
              </a:r>
            </a:p>
            <a:p>
              <a:pPr algn="r"/>
              <a:endParaRPr lang="en-US" altLang="zh-CN" dirty="0" smtClean="0">
                <a:latin typeface="Cambria Math" pitchFamily="18" charset="0"/>
                <a:ea typeface="Cambria Math" pitchFamily="18" charset="0"/>
              </a:endParaRPr>
            </a:p>
            <a:p>
              <a:pPr algn="r"/>
              <a:endParaRPr lang="zh-CN" altLang="en-US" dirty="0">
                <a:latin typeface="Cambria Math" pitchFamily="18" charset="0"/>
              </a:endParaRPr>
            </a:p>
          </p:txBody>
        </p:sp>
        <p:graphicFrame>
          <p:nvGraphicFramePr>
            <p:cNvPr id="38" name="图示 37"/>
            <p:cNvGraphicFramePr/>
            <p:nvPr>
              <p:extLst>
                <p:ext uri="{D42A27DB-BD31-4B8C-83A1-F6EECF244321}">
                  <p14:modId xmlns="" xmlns:p14="http://schemas.microsoft.com/office/powerpoint/2010/main" val="3518143858"/>
                </p:ext>
              </p:extLst>
            </p:nvPr>
          </p:nvGraphicFramePr>
          <p:xfrm>
            <a:off x="6156175" y="1284024"/>
            <a:ext cx="2807142" cy="417034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aphicFrame>
          <p:nvGraphicFramePr>
            <p:cNvPr id="39" name="图示 38"/>
            <p:cNvGraphicFramePr/>
            <p:nvPr>
              <p:extLst>
                <p:ext uri="{D42A27DB-BD31-4B8C-83A1-F6EECF244321}">
                  <p14:modId xmlns="" xmlns:p14="http://schemas.microsoft.com/office/powerpoint/2010/main" val="3869499560"/>
                </p:ext>
              </p:extLst>
            </p:nvPr>
          </p:nvGraphicFramePr>
          <p:xfrm>
            <a:off x="35346" y="1262928"/>
            <a:ext cx="2304406" cy="417034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cxnSp>
          <p:nvCxnSpPr>
            <p:cNvPr id="66" name="直接箭头连接符 65"/>
            <p:cNvCxnSpPr/>
            <p:nvPr/>
          </p:nvCxnSpPr>
          <p:spPr>
            <a:xfrm>
              <a:off x="35346" y="5423343"/>
              <a:ext cx="2448272" cy="0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箭头连接符 66"/>
            <p:cNvCxnSpPr/>
            <p:nvPr/>
          </p:nvCxnSpPr>
          <p:spPr>
            <a:xfrm flipV="1">
              <a:off x="35346" y="1272221"/>
              <a:ext cx="0" cy="4167172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>
              <a:off x="2625098" y="5340940"/>
              <a:ext cx="775776" cy="3500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b="1" dirty="0" smtClean="0">
                  <a:latin typeface="Cambria Math" pitchFamily="18" charset="0"/>
                  <a:ea typeface="Cambria Math" pitchFamily="18" charset="0"/>
                </a:rPr>
                <a:t>numbers</a:t>
              </a:r>
              <a:endParaRPr lang="zh-CN" altLang="en-US" sz="1200" b="1" dirty="0">
                <a:latin typeface="Cambria Math" pitchFamily="18" charset="0"/>
                <a:ea typeface="微软雅黑" pitchFamily="34" charset="-122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4714" y="858054"/>
              <a:ext cx="1517013" cy="3500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b="1" dirty="0" smtClean="0">
                  <a:latin typeface="Cambria Math" pitchFamily="18" charset="0"/>
                  <a:ea typeface="Cambria Math" pitchFamily="18" charset="0"/>
                </a:rPr>
                <a:t>Consumption ability</a:t>
              </a:r>
              <a:endParaRPr lang="zh-CN" altLang="en-US" sz="1200" b="1" dirty="0">
                <a:latin typeface="Cambria Math" pitchFamily="18" charset="0"/>
                <a:ea typeface="微软雅黑" pitchFamily="34" charset="-122"/>
              </a:endParaRPr>
            </a:p>
          </p:txBody>
        </p:sp>
        <p:cxnSp>
          <p:nvCxnSpPr>
            <p:cNvPr id="70" name="直接箭头连接符 69"/>
            <p:cNvCxnSpPr/>
            <p:nvPr/>
          </p:nvCxnSpPr>
          <p:spPr>
            <a:xfrm>
              <a:off x="6182472" y="1272222"/>
              <a:ext cx="2926879" cy="0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箭头连接符 70"/>
            <p:cNvCxnSpPr/>
            <p:nvPr/>
          </p:nvCxnSpPr>
          <p:spPr>
            <a:xfrm>
              <a:off x="6182473" y="1272222"/>
              <a:ext cx="0" cy="4167172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/>
            <p:cNvSpPr txBox="1"/>
            <p:nvPr/>
          </p:nvSpPr>
          <p:spPr>
            <a:xfrm>
              <a:off x="5580112" y="858054"/>
              <a:ext cx="1499680" cy="3500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b="1" dirty="0" smtClean="0">
                  <a:latin typeface="Cambria Math" pitchFamily="18" charset="0"/>
                  <a:ea typeface="Cambria Math" pitchFamily="18" charset="0"/>
                </a:rPr>
                <a:t>Demand Generation</a:t>
              </a:r>
              <a:endParaRPr lang="zh-CN" altLang="en-US" sz="1200" b="1" dirty="0">
                <a:latin typeface="Cambria Math" pitchFamily="18" charset="0"/>
                <a:ea typeface="微软雅黑" pitchFamily="34" charset="-122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7865616" y="858054"/>
              <a:ext cx="1041317" cy="3500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b="1" dirty="0" smtClean="0">
                  <a:latin typeface="Cambria Math" pitchFamily="18" charset="0"/>
                  <a:ea typeface="Cambria Math" pitchFamily="18" charset="0"/>
                </a:rPr>
                <a:t>Media length</a:t>
              </a:r>
              <a:endParaRPr lang="zh-CN" altLang="en-US" sz="1200" b="1" dirty="0">
                <a:latin typeface="Cambria Math" pitchFamily="18" charset="0"/>
                <a:ea typeface="微软雅黑" pitchFamily="34" charset="-122"/>
              </a:endParaRPr>
            </a:p>
          </p:txBody>
        </p:sp>
        <p:sp>
          <p:nvSpPr>
            <p:cNvPr id="75" name="椭圆 74"/>
            <p:cNvSpPr/>
            <p:nvPr/>
          </p:nvSpPr>
          <p:spPr>
            <a:xfrm>
              <a:off x="4317120" y="3818296"/>
              <a:ext cx="1170882" cy="54606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b="1" dirty="0" smtClean="0">
                  <a:latin typeface="Cambria Math" pitchFamily="18" charset="0"/>
                  <a:ea typeface="Cambria Math" pitchFamily="18" charset="0"/>
                </a:rPr>
                <a:t>Information agency</a:t>
              </a:r>
              <a:endParaRPr lang="zh-CN" altLang="en-US" sz="800" b="1" dirty="0">
                <a:latin typeface="Cambria Math" pitchFamily="18" charset="0"/>
                <a:ea typeface="微软雅黑" pitchFamily="34" charset="-122"/>
              </a:endParaRPr>
            </a:p>
          </p:txBody>
        </p:sp>
        <p:sp>
          <p:nvSpPr>
            <p:cNvPr id="76" name="椭圆 75"/>
            <p:cNvSpPr/>
            <p:nvPr/>
          </p:nvSpPr>
          <p:spPr>
            <a:xfrm>
              <a:off x="2608122" y="3391825"/>
              <a:ext cx="1123513" cy="728011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900" b="1" dirty="0" smtClean="0">
                  <a:latin typeface="Cambria Math" pitchFamily="18" charset="0"/>
                  <a:ea typeface="Cambria Math" pitchFamily="18" charset="0"/>
                </a:rPr>
                <a:t>Merchant deal</a:t>
              </a:r>
              <a:endParaRPr lang="zh-CN" altLang="en-US" sz="900" b="1" dirty="0">
                <a:latin typeface="Cambria Math" pitchFamily="18" charset="0"/>
                <a:ea typeface="微软雅黑" pitchFamily="34" charset="-122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864980" y="5455774"/>
              <a:ext cx="1459996" cy="3500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b="1" dirty="0" smtClean="0">
                  <a:latin typeface="Cambria Math" pitchFamily="18" charset="0"/>
                  <a:ea typeface="Cambria Math" pitchFamily="18" charset="0"/>
                </a:rPr>
                <a:t>Demand </a:t>
              </a:r>
              <a:r>
                <a:rPr lang="en-US" altLang="zh-CN" sz="1200" b="1" dirty="0">
                  <a:latin typeface="Cambria Math" pitchFamily="18" charset="0"/>
                  <a:ea typeface="Cambria Math" pitchFamily="18" charset="0"/>
                </a:rPr>
                <a:t>fulfillment</a:t>
              </a:r>
              <a:endParaRPr lang="zh-CN" altLang="en-US" sz="1200" b="1" dirty="0">
                <a:latin typeface="Cambria Math" pitchFamily="18" charset="0"/>
                <a:ea typeface="微软雅黑" pitchFamily="34" charset="-122"/>
              </a:endParaRPr>
            </a:p>
          </p:txBody>
        </p:sp>
        <p:sp>
          <p:nvSpPr>
            <p:cNvPr id="78" name="椭圆 77"/>
            <p:cNvSpPr/>
            <p:nvPr/>
          </p:nvSpPr>
          <p:spPr>
            <a:xfrm>
              <a:off x="3287329" y="2117805"/>
              <a:ext cx="830286" cy="1003065"/>
            </a:xfrm>
            <a:prstGeom prst="ellipse">
              <a:avLst/>
            </a:prstGeom>
            <a:solidFill>
              <a:srgbClr val="FF0000">
                <a:alpha val="7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="1" dirty="0" smtClean="0">
                  <a:latin typeface="Cambria Math" pitchFamily="18" charset="0"/>
                  <a:ea typeface="Cambria Math" pitchFamily="18" charset="0"/>
                </a:rPr>
                <a:t>Hard ads</a:t>
              </a:r>
              <a:endParaRPr lang="zh-CN" altLang="en-US" sz="1200" b="1" dirty="0">
                <a:latin typeface="Cambria Math" pitchFamily="18" charset="0"/>
                <a:ea typeface="微软雅黑" pitchFamily="34" charset="-122"/>
              </a:endParaRPr>
            </a:p>
          </p:txBody>
        </p:sp>
        <p:sp>
          <p:nvSpPr>
            <p:cNvPr id="79" name="椭圆 78"/>
            <p:cNvSpPr/>
            <p:nvPr/>
          </p:nvSpPr>
          <p:spPr>
            <a:xfrm>
              <a:off x="4426152" y="2405076"/>
              <a:ext cx="975181" cy="100101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b="1" dirty="0" smtClean="0">
                  <a:latin typeface="Cambria Math" pitchFamily="18" charset="0"/>
                  <a:ea typeface="Cambria Math" pitchFamily="18" charset="0"/>
                </a:rPr>
                <a:t>Platform </a:t>
              </a:r>
            </a:p>
            <a:p>
              <a:pPr algn="ctr"/>
              <a:r>
                <a:rPr lang="en-US" altLang="zh-CN" sz="800" b="1" dirty="0" smtClean="0">
                  <a:latin typeface="Cambria Math" pitchFamily="18" charset="0"/>
                  <a:ea typeface="Cambria Math" pitchFamily="18" charset="0"/>
                </a:rPr>
                <a:t>agency</a:t>
              </a:r>
              <a:endParaRPr lang="zh-CN" altLang="en-US" sz="800" b="1" dirty="0">
                <a:latin typeface="Cambria Math" pitchFamily="18" charset="0"/>
                <a:ea typeface="微软雅黑" pitchFamily="34" charset="-122"/>
              </a:endParaRPr>
            </a:p>
          </p:txBody>
        </p:sp>
        <p:sp>
          <p:nvSpPr>
            <p:cNvPr id="80" name="椭圆 79"/>
            <p:cNvSpPr/>
            <p:nvPr/>
          </p:nvSpPr>
          <p:spPr>
            <a:xfrm>
              <a:off x="3182090" y="4070001"/>
              <a:ext cx="951341" cy="826046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00" b="1" dirty="0" smtClean="0">
                  <a:latin typeface="Cambria Math" pitchFamily="18" charset="0"/>
                  <a:ea typeface="Cambria Math" pitchFamily="18" charset="0"/>
                </a:rPr>
                <a:t>manufacturer </a:t>
              </a:r>
              <a:r>
                <a:rPr lang="en-US" altLang="zh-CN" sz="1000" dirty="0" smtClean="0">
                  <a:latin typeface="Cambria Math" pitchFamily="18" charset="0"/>
                  <a:ea typeface="Cambria Math" pitchFamily="18" charset="0"/>
                </a:rPr>
                <a:t> </a:t>
              </a:r>
              <a:r>
                <a:rPr lang="en-US" altLang="zh-CN" sz="1000" b="1" dirty="0" smtClean="0">
                  <a:latin typeface="Cambria Math" pitchFamily="18" charset="0"/>
                  <a:ea typeface="Cambria Math" pitchFamily="18" charset="0"/>
                </a:rPr>
                <a:t>deal</a:t>
              </a:r>
              <a:endParaRPr lang="zh-CN" altLang="en-US" sz="1000" b="1" dirty="0">
                <a:latin typeface="Cambria Math" pitchFamily="18" charset="0"/>
                <a:ea typeface="微软雅黑" pitchFamily="34" charset="-122"/>
              </a:endParaRPr>
            </a:p>
          </p:txBody>
        </p:sp>
        <p:sp>
          <p:nvSpPr>
            <p:cNvPr id="81" name="椭圆 80"/>
            <p:cNvSpPr/>
            <p:nvPr/>
          </p:nvSpPr>
          <p:spPr>
            <a:xfrm>
              <a:off x="2608122" y="1380929"/>
              <a:ext cx="795236" cy="882007"/>
            </a:xfrm>
            <a:prstGeom prst="ellipse">
              <a:avLst/>
            </a:prstGeom>
            <a:solidFill>
              <a:srgbClr val="FF0000">
                <a:alpha val="7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="1" dirty="0" smtClean="0">
                  <a:latin typeface="Cambria Math" pitchFamily="18" charset="0"/>
                  <a:ea typeface="Cambria Math" pitchFamily="18" charset="0"/>
                </a:rPr>
                <a:t>Soft ads</a:t>
              </a:r>
              <a:endParaRPr lang="zh-CN" altLang="en-US" sz="1200" b="1" dirty="0">
                <a:latin typeface="Cambria Math" pitchFamily="18" charset="0"/>
                <a:ea typeface="微软雅黑" pitchFamily="34" charset="-122"/>
              </a:endParaRPr>
            </a:p>
          </p:txBody>
        </p:sp>
        <p:sp>
          <p:nvSpPr>
            <p:cNvPr id="82" name="右箭头 81"/>
            <p:cNvSpPr/>
            <p:nvPr/>
          </p:nvSpPr>
          <p:spPr>
            <a:xfrm>
              <a:off x="1950102" y="3032509"/>
              <a:ext cx="720080" cy="94075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mbria Math" pitchFamily="18" charset="0"/>
              </a:endParaRPr>
            </a:p>
          </p:txBody>
        </p:sp>
        <p:sp>
          <p:nvSpPr>
            <p:cNvPr id="83" name="右箭头 82"/>
            <p:cNvSpPr/>
            <p:nvPr/>
          </p:nvSpPr>
          <p:spPr>
            <a:xfrm>
              <a:off x="5563093" y="2977517"/>
              <a:ext cx="619380" cy="94075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mbria Math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732850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" name="图示 132"/>
          <p:cNvGraphicFramePr/>
          <p:nvPr>
            <p:extLst>
              <p:ext uri="{D42A27DB-BD31-4B8C-83A1-F6EECF244321}">
                <p14:modId xmlns="" xmlns:p14="http://schemas.microsoft.com/office/powerpoint/2010/main" val="3869499560"/>
              </p:ext>
            </p:extLst>
          </p:nvPr>
        </p:nvGraphicFramePr>
        <p:xfrm>
          <a:off x="36759" y="947906"/>
          <a:ext cx="2447009" cy="3299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灯片编号占位符 3"/>
          <p:cNvSpPr txBox="1">
            <a:spLocks/>
          </p:cNvSpPr>
          <p:nvPr/>
        </p:nvSpPr>
        <p:spPr>
          <a:xfrm>
            <a:off x="7010400" y="4816098"/>
            <a:ext cx="21336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27D390-1B9A-41CC-A111-9BFE369E39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0" y="14"/>
            <a:ext cx="914400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The Business Ecological Environment of Internet in China</a:t>
            </a:r>
            <a:endParaRPr lang="en-US" altLang="zh-CN" sz="3200" b="1" dirty="0" smtClean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  <p:grpSp>
        <p:nvGrpSpPr>
          <p:cNvPr id="132" name="组合 131"/>
          <p:cNvGrpSpPr/>
          <p:nvPr/>
        </p:nvGrpSpPr>
        <p:grpSpPr>
          <a:xfrm>
            <a:off x="141730" y="699542"/>
            <a:ext cx="8822758" cy="4176464"/>
            <a:chOff x="-2286" y="836134"/>
            <a:chExt cx="9038782" cy="5870678"/>
          </a:xfrm>
        </p:grpSpPr>
        <p:sp>
          <p:nvSpPr>
            <p:cNvPr id="33" name="标题 1"/>
            <p:cNvSpPr txBox="1">
              <a:spLocks/>
            </p:cNvSpPr>
            <p:nvPr/>
          </p:nvSpPr>
          <p:spPr>
            <a:xfrm>
              <a:off x="-2286" y="836134"/>
              <a:ext cx="9038782" cy="432047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mbria Math" pitchFamily="18" charset="0"/>
                  <a:ea typeface="微软雅黑" pitchFamily="34" charset="-122"/>
                  <a:cs typeface="+mj-cs"/>
                </a:rPr>
                <a:t>产业链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 Math" pitchFamily="18" charset="0"/>
                <a:ea typeface="微软雅黑" pitchFamily="34" charset="-122"/>
                <a:cs typeface="+mj-cs"/>
              </a:endParaRP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618468" y="6301937"/>
              <a:ext cx="7736621" cy="404875"/>
              <a:chOff x="611560" y="5982841"/>
              <a:chExt cx="7736621" cy="404875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611560" y="5982841"/>
                <a:ext cx="1224137" cy="3893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200" b="1" dirty="0" smtClean="0">
                    <a:solidFill>
                      <a:schemeClr val="bg1"/>
                    </a:solidFill>
                    <a:latin typeface="Cambria Math" pitchFamily="18" charset="0"/>
                    <a:ea typeface="微软雅黑" pitchFamily="34" charset="-122"/>
                  </a:rPr>
                  <a:t>客户需求</a:t>
                </a:r>
                <a:endParaRPr lang="en-US" altLang="zh-CN" sz="1200" b="1" dirty="0" smtClean="0">
                  <a:solidFill>
                    <a:schemeClr val="bg1"/>
                  </a:solidFill>
                  <a:latin typeface="Cambria Math" pitchFamily="18" charset="0"/>
                  <a:ea typeface="Cambria Math" pitchFamily="18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3707904" y="5982841"/>
                <a:ext cx="1440160" cy="3893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200" b="1" dirty="0" smtClean="0">
                    <a:solidFill>
                      <a:schemeClr val="bg1"/>
                    </a:solidFill>
                    <a:latin typeface="Cambria Math" pitchFamily="18" charset="0"/>
                    <a:ea typeface="微软雅黑" pitchFamily="34" charset="-122"/>
                  </a:rPr>
                  <a:t>商业产品</a:t>
                </a:r>
                <a:endParaRPr lang="en-US" altLang="zh-CN" sz="1200" b="1" dirty="0" smtClean="0">
                  <a:solidFill>
                    <a:schemeClr val="bg1"/>
                  </a:solidFill>
                  <a:latin typeface="Cambria Math" pitchFamily="18" charset="0"/>
                  <a:ea typeface="Cambria Math" pitchFamily="18" charset="0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7281314" y="5998350"/>
                <a:ext cx="1066867" cy="3893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200" b="1" dirty="0" smtClean="0">
                    <a:solidFill>
                      <a:schemeClr val="bg1"/>
                    </a:solidFill>
                    <a:latin typeface="Cambria Math" pitchFamily="18" charset="0"/>
                    <a:ea typeface="微软雅黑" pitchFamily="34" charset="-122"/>
                  </a:rPr>
                  <a:t>媒体资源</a:t>
                </a:r>
                <a:endParaRPr lang="en-US" altLang="zh-CN" sz="1200" b="1" dirty="0" smtClean="0">
                  <a:solidFill>
                    <a:schemeClr val="bg1"/>
                  </a:solidFill>
                  <a:latin typeface="Cambria Math" pitchFamily="18" charset="0"/>
                  <a:ea typeface="Cambria Math" pitchFamily="18" charset="0"/>
                </a:endParaRPr>
              </a:p>
            </p:txBody>
          </p:sp>
        </p:grpSp>
        <p:cxnSp>
          <p:nvCxnSpPr>
            <p:cNvPr id="39" name="直接箭头连接符 38"/>
            <p:cNvCxnSpPr/>
            <p:nvPr/>
          </p:nvCxnSpPr>
          <p:spPr>
            <a:xfrm flipV="1">
              <a:off x="1657967" y="2306402"/>
              <a:ext cx="4858249" cy="1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7" name="直接箭头连接符 66"/>
            <p:cNvCxnSpPr/>
            <p:nvPr/>
          </p:nvCxnSpPr>
          <p:spPr>
            <a:xfrm flipV="1">
              <a:off x="2059267" y="2306402"/>
              <a:ext cx="4456949" cy="1616783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9" name="直接箭头连接符 68"/>
            <p:cNvCxnSpPr/>
            <p:nvPr/>
          </p:nvCxnSpPr>
          <p:spPr>
            <a:xfrm flipV="1">
              <a:off x="2373501" y="3491137"/>
              <a:ext cx="4378500" cy="1453371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0" name="直接箭头连接符 69"/>
            <p:cNvCxnSpPr/>
            <p:nvPr/>
          </p:nvCxnSpPr>
          <p:spPr>
            <a:xfrm flipV="1">
              <a:off x="2043630" y="3491137"/>
              <a:ext cx="4708371" cy="432048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1" name="直接箭头连接符 70"/>
            <p:cNvCxnSpPr/>
            <p:nvPr/>
          </p:nvCxnSpPr>
          <p:spPr>
            <a:xfrm>
              <a:off x="2043630" y="3923185"/>
              <a:ext cx="5155723" cy="1021323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2" name="直接箭头连接符 71"/>
            <p:cNvCxnSpPr/>
            <p:nvPr/>
          </p:nvCxnSpPr>
          <p:spPr>
            <a:xfrm>
              <a:off x="2376694" y="4944508"/>
              <a:ext cx="4822659" cy="0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4" name="直接箭头连接符 73"/>
            <p:cNvCxnSpPr/>
            <p:nvPr/>
          </p:nvCxnSpPr>
          <p:spPr>
            <a:xfrm>
              <a:off x="1657967" y="2306402"/>
              <a:ext cx="5094034" cy="1184735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75" name="椭圆 74"/>
            <p:cNvSpPr/>
            <p:nvPr/>
          </p:nvSpPr>
          <p:spPr>
            <a:xfrm>
              <a:off x="4536459" y="4837641"/>
              <a:ext cx="959023" cy="662465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b="1" dirty="0" smtClean="0">
                  <a:latin typeface="Cambria Math" pitchFamily="18" charset="0"/>
                  <a:ea typeface="Cambria Math" pitchFamily="18" charset="0"/>
                </a:rPr>
                <a:t>Deal platform</a:t>
              </a:r>
            </a:p>
          </p:txBody>
        </p:sp>
        <p:sp>
          <p:nvSpPr>
            <p:cNvPr id="76" name="椭圆 75"/>
            <p:cNvSpPr/>
            <p:nvPr/>
          </p:nvSpPr>
          <p:spPr>
            <a:xfrm>
              <a:off x="4315145" y="1762944"/>
              <a:ext cx="875187" cy="735545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b="1" dirty="0" smtClean="0">
                  <a:latin typeface="Cambria Math" pitchFamily="18" charset="0"/>
                  <a:ea typeface="Cambria Math" pitchFamily="18" charset="0"/>
                </a:rPr>
                <a:t>DSP</a:t>
              </a:r>
            </a:p>
          </p:txBody>
        </p:sp>
        <p:sp>
          <p:nvSpPr>
            <p:cNvPr id="77" name="椭圆 76"/>
            <p:cNvSpPr/>
            <p:nvPr/>
          </p:nvSpPr>
          <p:spPr>
            <a:xfrm>
              <a:off x="2175783" y="1949538"/>
              <a:ext cx="1254109" cy="63878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b="1" dirty="0" smtClean="0">
                  <a:latin typeface="Cambria Math" pitchFamily="18" charset="0"/>
                  <a:ea typeface="Cambria Math" pitchFamily="18" charset="0"/>
                </a:rPr>
                <a:t>Implantable ads</a:t>
              </a:r>
              <a:endParaRPr lang="zh-CN" altLang="en-US" sz="800" b="1" dirty="0">
                <a:latin typeface="Cambria Math" pitchFamily="18" charset="0"/>
                <a:ea typeface="微软雅黑" pitchFamily="34" charset="-122"/>
              </a:endParaRPr>
            </a:p>
          </p:txBody>
        </p:sp>
        <p:sp>
          <p:nvSpPr>
            <p:cNvPr id="78" name="椭圆 77"/>
            <p:cNvSpPr/>
            <p:nvPr/>
          </p:nvSpPr>
          <p:spPr>
            <a:xfrm>
              <a:off x="2765952" y="4187610"/>
              <a:ext cx="885253" cy="63878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b="1" dirty="0" smtClean="0">
                  <a:latin typeface="Cambria Math" pitchFamily="18" charset="0"/>
                  <a:ea typeface="Cambria Math" pitchFamily="18" charset="0"/>
                </a:rPr>
                <a:t>Search ads</a:t>
              </a:r>
              <a:endParaRPr lang="zh-CN" altLang="en-US" sz="800" b="1" dirty="0">
                <a:latin typeface="Cambria Math" pitchFamily="18" charset="0"/>
                <a:ea typeface="微软雅黑" pitchFamily="34" charset="-122"/>
              </a:endParaRPr>
            </a:p>
          </p:txBody>
        </p:sp>
        <p:sp>
          <p:nvSpPr>
            <p:cNvPr id="79" name="椭圆 78"/>
            <p:cNvSpPr/>
            <p:nvPr/>
          </p:nvSpPr>
          <p:spPr>
            <a:xfrm>
              <a:off x="4554803" y="2583835"/>
              <a:ext cx="891123" cy="78088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b="1" dirty="0" smtClean="0">
                  <a:latin typeface="Cambria Math" pitchFamily="18" charset="0"/>
                  <a:ea typeface="Cambria Math" pitchFamily="18" charset="0"/>
                </a:rPr>
                <a:t>Exchange</a:t>
              </a:r>
              <a:endParaRPr lang="zh-CN" altLang="en-US" sz="800" b="1" dirty="0">
                <a:latin typeface="Cambria Math" pitchFamily="18" charset="0"/>
                <a:ea typeface="微软雅黑" pitchFamily="34" charset="-122"/>
              </a:endParaRPr>
            </a:p>
          </p:txBody>
        </p:sp>
        <p:sp>
          <p:nvSpPr>
            <p:cNvPr id="80" name="椭圆 79"/>
            <p:cNvSpPr/>
            <p:nvPr/>
          </p:nvSpPr>
          <p:spPr>
            <a:xfrm>
              <a:off x="5465998" y="4858127"/>
              <a:ext cx="1357365" cy="63878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b="1" dirty="0" smtClean="0">
                  <a:latin typeface="Cambria Math" pitchFamily="18" charset="0"/>
                  <a:ea typeface="Cambria Math" pitchFamily="18" charset="0"/>
                </a:rPr>
                <a:t>B2X </a:t>
              </a:r>
            </a:p>
            <a:p>
              <a:pPr algn="ctr"/>
              <a:r>
                <a:rPr lang="en-US" altLang="zh-CN" sz="800" b="1" dirty="0" smtClean="0">
                  <a:latin typeface="Cambria Math" pitchFamily="18" charset="0"/>
                  <a:ea typeface="Cambria Math" pitchFamily="18" charset="0"/>
                </a:rPr>
                <a:t>platform</a:t>
              </a:r>
            </a:p>
          </p:txBody>
        </p:sp>
        <p:sp>
          <p:nvSpPr>
            <p:cNvPr id="81" name="椭圆 80"/>
            <p:cNvSpPr/>
            <p:nvPr/>
          </p:nvSpPr>
          <p:spPr>
            <a:xfrm>
              <a:off x="2470868" y="1268181"/>
              <a:ext cx="935655" cy="63878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b="1" dirty="0" smtClean="0">
                  <a:latin typeface="Cambria Math" pitchFamily="18" charset="0"/>
                  <a:ea typeface="Cambria Math" pitchFamily="18" charset="0"/>
                </a:rPr>
                <a:t>Display ads</a:t>
              </a:r>
              <a:endParaRPr lang="zh-CN" altLang="en-US" sz="800" b="1" dirty="0">
                <a:latin typeface="Cambria Math" pitchFamily="18" charset="0"/>
                <a:ea typeface="微软雅黑" pitchFamily="34" charset="-122"/>
              </a:endParaRPr>
            </a:p>
          </p:txBody>
        </p:sp>
        <p:sp>
          <p:nvSpPr>
            <p:cNvPr id="82" name="椭圆 81"/>
            <p:cNvSpPr/>
            <p:nvPr/>
          </p:nvSpPr>
          <p:spPr>
            <a:xfrm>
              <a:off x="3651205" y="4858127"/>
              <a:ext cx="811482" cy="662465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b="1" dirty="0" smtClean="0">
                  <a:latin typeface="Cambria Math" pitchFamily="18" charset="0"/>
                  <a:ea typeface="Cambria Math" pitchFamily="18" charset="0"/>
                </a:rPr>
                <a:t>Value-added service</a:t>
              </a:r>
              <a:endParaRPr lang="en-US" altLang="zh-CN" sz="800" b="1" dirty="0">
                <a:latin typeface="Cambria Math" pitchFamily="18" charset="0"/>
                <a:ea typeface="Cambria Math" pitchFamily="18" charset="0"/>
              </a:endParaRPr>
            </a:p>
          </p:txBody>
        </p:sp>
        <p:sp>
          <p:nvSpPr>
            <p:cNvPr id="83" name="椭圆 82"/>
            <p:cNvSpPr/>
            <p:nvPr/>
          </p:nvSpPr>
          <p:spPr>
            <a:xfrm>
              <a:off x="5148064" y="3232719"/>
              <a:ext cx="824687" cy="700337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b="1" dirty="0" smtClean="0">
                  <a:latin typeface="Cambria Math" pitchFamily="18" charset="0"/>
                  <a:ea typeface="Cambria Math" pitchFamily="18" charset="0"/>
                </a:rPr>
                <a:t>DMP</a:t>
              </a:r>
              <a:endParaRPr lang="zh-CN" altLang="en-US" sz="800" b="1" dirty="0">
                <a:latin typeface="Cambria Math" pitchFamily="18" charset="0"/>
                <a:ea typeface="微软雅黑" pitchFamily="34" charset="-122"/>
              </a:endParaRPr>
            </a:p>
          </p:txBody>
        </p:sp>
        <p:sp>
          <p:nvSpPr>
            <p:cNvPr id="84" name="椭圆 83"/>
            <p:cNvSpPr/>
            <p:nvPr/>
          </p:nvSpPr>
          <p:spPr>
            <a:xfrm>
              <a:off x="3635895" y="3254023"/>
              <a:ext cx="974334" cy="51744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b="1" dirty="0" smtClean="0">
                  <a:latin typeface="Cambria Math" pitchFamily="18" charset="0"/>
                  <a:ea typeface="微软雅黑" pitchFamily="34" charset="-122"/>
                </a:rPr>
                <a:t>Navigation ads</a:t>
              </a:r>
              <a:endParaRPr lang="zh-CN" altLang="en-US" sz="800" b="1" dirty="0">
                <a:latin typeface="Cambria Math" pitchFamily="18" charset="0"/>
                <a:ea typeface="微软雅黑" pitchFamily="34" charset="-122"/>
              </a:endParaRPr>
            </a:p>
          </p:txBody>
        </p:sp>
        <p:sp>
          <p:nvSpPr>
            <p:cNvPr id="86" name="椭圆 85"/>
            <p:cNvSpPr/>
            <p:nvPr/>
          </p:nvSpPr>
          <p:spPr>
            <a:xfrm>
              <a:off x="2397096" y="4837641"/>
              <a:ext cx="1200277" cy="63878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b="1" dirty="0" smtClean="0">
                  <a:latin typeface="Cambria Math" pitchFamily="18" charset="0"/>
                  <a:ea typeface="Cambria Math" pitchFamily="18" charset="0"/>
                </a:rPr>
                <a:t>Recommended ads</a:t>
              </a:r>
              <a:endParaRPr lang="zh-CN" altLang="en-US" sz="800" b="1" dirty="0">
                <a:latin typeface="Cambria Math" pitchFamily="18" charset="0"/>
                <a:ea typeface="微软雅黑" pitchFamily="34" charset="-122"/>
              </a:endParaRPr>
            </a:p>
          </p:txBody>
        </p:sp>
        <p:grpSp>
          <p:nvGrpSpPr>
            <p:cNvPr id="87" name="组合 86"/>
            <p:cNvGrpSpPr/>
            <p:nvPr/>
          </p:nvGrpSpPr>
          <p:grpSpPr>
            <a:xfrm>
              <a:off x="3430450" y="925108"/>
              <a:ext cx="958467" cy="821993"/>
              <a:chOff x="3430450" y="862971"/>
              <a:chExt cx="958467" cy="821993"/>
            </a:xfrm>
          </p:grpSpPr>
          <p:sp>
            <p:nvSpPr>
              <p:cNvPr id="88" name="TextBox 87"/>
              <p:cNvSpPr txBox="1"/>
              <p:nvPr/>
            </p:nvSpPr>
            <p:spPr>
              <a:xfrm>
                <a:off x="3506699" y="862971"/>
                <a:ext cx="882218" cy="821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800" dirty="0" smtClean="0">
                    <a:latin typeface="Cambria Math" pitchFamily="18" charset="0"/>
                    <a:ea typeface="Cambria Math" pitchFamily="18" charset="0"/>
                  </a:rPr>
                  <a:t>Banner</a:t>
                </a:r>
              </a:p>
              <a:p>
                <a:r>
                  <a:rPr lang="en-US" altLang="zh-CN" sz="800" dirty="0" smtClean="0">
                    <a:latin typeface="Cambria Math" pitchFamily="18" charset="0"/>
                    <a:ea typeface="Cambria Math" pitchFamily="18" charset="0"/>
                  </a:rPr>
                  <a:t>Video ads</a:t>
                </a:r>
              </a:p>
              <a:p>
                <a:r>
                  <a:rPr lang="en-US" altLang="zh-CN" sz="800" dirty="0" smtClean="0">
                    <a:latin typeface="Cambria Math" pitchFamily="18" charset="0"/>
                    <a:ea typeface="Cambria Math" pitchFamily="18" charset="0"/>
                  </a:rPr>
                  <a:t>Newspaper ads</a:t>
                </a:r>
              </a:p>
              <a:p>
                <a:r>
                  <a:rPr lang="en-US" altLang="zh-CN" sz="800" dirty="0" smtClean="0">
                    <a:latin typeface="Cambria Math" pitchFamily="18" charset="0"/>
                    <a:ea typeface="Cambria Math" pitchFamily="18" charset="0"/>
                  </a:rPr>
                  <a:t>TV ads</a:t>
                </a:r>
                <a:endParaRPr lang="zh-CN" altLang="en-US" sz="800" dirty="0">
                  <a:latin typeface="Cambria Math" pitchFamily="18" charset="0"/>
                  <a:ea typeface="微软雅黑" pitchFamily="34" charset="-122"/>
                </a:endParaRPr>
              </a:p>
            </p:txBody>
          </p:sp>
          <p:cxnSp>
            <p:nvCxnSpPr>
              <p:cNvPr id="89" name="直接箭头连接符 88"/>
              <p:cNvCxnSpPr/>
              <p:nvPr/>
            </p:nvCxnSpPr>
            <p:spPr>
              <a:xfrm>
                <a:off x="3430450" y="1381309"/>
                <a:ext cx="118128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0" name="组合 89"/>
            <p:cNvGrpSpPr/>
            <p:nvPr/>
          </p:nvGrpSpPr>
          <p:grpSpPr>
            <a:xfrm>
              <a:off x="1302095" y="1229188"/>
              <a:ext cx="1062865" cy="813897"/>
              <a:chOff x="1302095" y="1167051"/>
              <a:chExt cx="1062865" cy="813897"/>
            </a:xfrm>
          </p:grpSpPr>
          <p:sp>
            <p:nvSpPr>
              <p:cNvPr id="91" name="TextBox 90"/>
              <p:cNvSpPr txBox="1"/>
              <p:nvPr/>
            </p:nvSpPr>
            <p:spPr>
              <a:xfrm>
                <a:off x="1302095" y="1167051"/>
                <a:ext cx="1062865" cy="64894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800" dirty="0" smtClean="0">
                    <a:latin typeface="Cambria Math" pitchFamily="18" charset="0"/>
                    <a:ea typeface="微软雅黑" pitchFamily="34" charset="-122"/>
                  </a:rPr>
                  <a:t>TV shopping</a:t>
                </a:r>
                <a:endParaRPr lang="en-US" altLang="zh-CN" sz="800" dirty="0" smtClean="0">
                  <a:latin typeface="Cambria Math" pitchFamily="18" charset="0"/>
                  <a:ea typeface="Cambria Math" pitchFamily="18" charset="0"/>
                </a:endParaRPr>
              </a:p>
              <a:p>
                <a:r>
                  <a:rPr lang="en-US" altLang="zh-CN" sz="800" dirty="0" smtClean="0">
                    <a:latin typeface="Cambria Math" pitchFamily="18" charset="0"/>
                    <a:ea typeface="微软雅黑" pitchFamily="34" charset="-122"/>
                  </a:rPr>
                  <a:t>Social ads</a:t>
                </a:r>
                <a:endParaRPr lang="en-US" altLang="zh-CN" sz="800" dirty="0" smtClean="0">
                  <a:latin typeface="Cambria Math" pitchFamily="18" charset="0"/>
                  <a:ea typeface="Cambria Math" pitchFamily="18" charset="0"/>
                </a:endParaRPr>
              </a:p>
              <a:p>
                <a:r>
                  <a:rPr lang="en-US" altLang="zh-CN" sz="800" dirty="0" smtClean="0">
                    <a:latin typeface="Cambria Math" pitchFamily="18" charset="0"/>
                    <a:ea typeface="微软雅黑" pitchFamily="34" charset="-122"/>
                  </a:rPr>
                  <a:t>brand implantation</a:t>
                </a:r>
                <a:endParaRPr lang="zh-CN" altLang="en-US" sz="800" dirty="0">
                  <a:latin typeface="Cambria Math" pitchFamily="18" charset="0"/>
                  <a:ea typeface="微软雅黑" pitchFamily="34" charset="-122"/>
                </a:endParaRPr>
              </a:p>
            </p:txBody>
          </p:sp>
          <p:cxnSp>
            <p:nvCxnSpPr>
              <p:cNvPr id="92" name="直接箭头连接符 91"/>
              <p:cNvCxnSpPr>
                <a:stCxn id="77" idx="1"/>
              </p:cNvCxnSpPr>
              <p:nvPr/>
            </p:nvCxnSpPr>
            <p:spPr>
              <a:xfrm flipH="1" flipV="1">
                <a:off x="2175783" y="1786183"/>
                <a:ext cx="183660" cy="19476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3" name="椭圆 92"/>
            <p:cNvSpPr/>
            <p:nvPr/>
          </p:nvSpPr>
          <p:spPr>
            <a:xfrm>
              <a:off x="3134808" y="2455631"/>
              <a:ext cx="1327880" cy="63878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b="1" dirty="0" smtClean="0">
                  <a:latin typeface="Cambria Math" pitchFamily="18" charset="0"/>
                  <a:ea typeface="Cambria Math" pitchFamily="18" charset="0"/>
                </a:rPr>
                <a:t>Navigation &amp;</a:t>
              </a:r>
            </a:p>
            <a:p>
              <a:pPr algn="ctr"/>
              <a:r>
                <a:rPr lang="en-US" altLang="zh-CN" sz="800" b="1" dirty="0" smtClean="0">
                  <a:latin typeface="Cambria Math" pitchFamily="18" charset="0"/>
                  <a:ea typeface="Cambria Math" pitchFamily="18" charset="0"/>
                </a:rPr>
                <a:t>Display</a:t>
              </a:r>
              <a:endParaRPr lang="zh-CN" altLang="en-US" sz="800" b="1" dirty="0">
                <a:latin typeface="Cambria Math" pitchFamily="18" charset="0"/>
                <a:ea typeface="微软雅黑" pitchFamily="34" charset="-122"/>
              </a:endParaRPr>
            </a:p>
          </p:txBody>
        </p:sp>
        <p:grpSp>
          <p:nvGrpSpPr>
            <p:cNvPr id="94" name="组合 93"/>
            <p:cNvGrpSpPr/>
            <p:nvPr/>
          </p:nvGrpSpPr>
          <p:grpSpPr>
            <a:xfrm>
              <a:off x="2102012" y="2688271"/>
              <a:ext cx="989026" cy="475891"/>
              <a:chOff x="2007551" y="2657839"/>
              <a:chExt cx="989026" cy="475891"/>
            </a:xfrm>
          </p:grpSpPr>
          <p:sp>
            <p:nvSpPr>
              <p:cNvPr id="95" name="TextBox 94"/>
              <p:cNvSpPr txBox="1"/>
              <p:nvPr/>
            </p:nvSpPr>
            <p:spPr>
              <a:xfrm>
                <a:off x="2007551" y="2657839"/>
                <a:ext cx="921631" cy="47589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800" dirty="0" smtClean="0">
                    <a:latin typeface="Cambria Math" pitchFamily="18" charset="0"/>
                    <a:ea typeface="微软雅黑" pitchFamily="34" charset="-122"/>
                  </a:rPr>
                  <a:t>Brand zone</a:t>
                </a:r>
                <a:endParaRPr lang="en-US" altLang="zh-CN" sz="800" dirty="0" smtClean="0">
                  <a:latin typeface="Cambria Math" pitchFamily="18" charset="0"/>
                  <a:ea typeface="Cambria Math" pitchFamily="18" charset="0"/>
                </a:endParaRPr>
              </a:p>
              <a:p>
                <a:r>
                  <a:rPr lang="en-US" altLang="zh-CN" sz="800" dirty="0" smtClean="0">
                    <a:latin typeface="Cambria Math" pitchFamily="18" charset="0"/>
                    <a:ea typeface="微软雅黑" pitchFamily="34" charset="-122"/>
                  </a:rPr>
                  <a:t>Brand landmark</a:t>
                </a:r>
                <a:endParaRPr lang="en-US" altLang="zh-CN" sz="800" dirty="0" smtClean="0">
                  <a:latin typeface="Cambria Math" pitchFamily="18" charset="0"/>
                  <a:ea typeface="Cambria Math" pitchFamily="18" charset="0"/>
                </a:endParaRPr>
              </a:p>
            </p:txBody>
          </p:sp>
          <p:cxnSp>
            <p:nvCxnSpPr>
              <p:cNvPr id="96" name="直接箭头连接符 95"/>
              <p:cNvCxnSpPr/>
              <p:nvPr/>
            </p:nvCxnSpPr>
            <p:spPr>
              <a:xfrm flipH="1">
                <a:off x="2819033" y="2800263"/>
                <a:ext cx="177544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7" name="组合 96"/>
            <p:cNvGrpSpPr/>
            <p:nvPr/>
          </p:nvGrpSpPr>
          <p:grpSpPr>
            <a:xfrm>
              <a:off x="1659385" y="3215299"/>
              <a:ext cx="1062162" cy="648943"/>
              <a:chOff x="2263249" y="2514962"/>
              <a:chExt cx="1062162" cy="648943"/>
            </a:xfrm>
          </p:grpSpPr>
          <p:sp>
            <p:nvSpPr>
              <p:cNvPr id="98" name="TextBox 97"/>
              <p:cNvSpPr txBox="1"/>
              <p:nvPr/>
            </p:nvSpPr>
            <p:spPr>
              <a:xfrm>
                <a:off x="2263249" y="2514962"/>
                <a:ext cx="916706" cy="64894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800" dirty="0" err="1" smtClean="0">
                    <a:solidFill>
                      <a:srgbClr val="FF0000"/>
                    </a:solidFill>
                    <a:latin typeface="Cambria Math" pitchFamily="18" charset="0"/>
                    <a:ea typeface="微软雅黑" pitchFamily="34" charset="-122"/>
                  </a:rPr>
                  <a:t>Taobao</a:t>
                </a:r>
                <a:r>
                  <a:rPr lang="en-US" altLang="zh-CN" sz="800" dirty="0" smtClean="0">
                    <a:solidFill>
                      <a:srgbClr val="FF0000"/>
                    </a:solidFill>
                    <a:latin typeface="Cambria Math" pitchFamily="18" charset="0"/>
                    <a:ea typeface="微软雅黑" pitchFamily="34" charset="-122"/>
                  </a:rPr>
                  <a:t> </a:t>
                </a:r>
                <a:r>
                  <a:rPr lang="en-US" altLang="zh-CN" sz="800" dirty="0" smtClean="0">
                    <a:latin typeface="Cambria Math" pitchFamily="18" charset="0"/>
                    <a:ea typeface="Cambria Math" pitchFamily="18" charset="0"/>
                  </a:rPr>
                  <a:t>affiliate</a:t>
                </a:r>
              </a:p>
              <a:p>
                <a:r>
                  <a:rPr lang="en-US" altLang="zh-CN" sz="800" dirty="0" smtClean="0">
                    <a:latin typeface="Cambria Math" pitchFamily="18" charset="0"/>
                    <a:ea typeface="Cambria Math" pitchFamily="18" charset="0"/>
                  </a:rPr>
                  <a:t>Google </a:t>
                </a:r>
                <a:r>
                  <a:rPr lang="en-US" altLang="zh-CN" sz="800" dirty="0" err="1" smtClean="0">
                    <a:latin typeface="Cambria Math" pitchFamily="18" charset="0"/>
                    <a:ea typeface="Cambria Math" pitchFamily="18" charset="0"/>
                  </a:rPr>
                  <a:t>Adsense</a:t>
                </a:r>
                <a:endParaRPr lang="en-US" altLang="zh-CN" sz="800" dirty="0" smtClean="0">
                  <a:latin typeface="Cambria Math" pitchFamily="18" charset="0"/>
                  <a:ea typeface="Cambria Math" pitchFamily="18" charset="0"/>
                </a:endParaRPr>
              </a:p>
              <a:p>
                <a:r>
                  <a:rPr lang="en-US" altLang="zh-CN" sz="800" dirty="0" smtClean="0">
                    <a:latin typeface="Cambria Math" pitchFamily="18" charset="0"/>
                    <a:ea typeface="Cambria Math" pitchFamily="18" charset="0"/>
                  </a:rPr>
                  <a:t>Amazon affiliate</a:t>
                </a:r>
              </a:p>
            </p:txBody>
          </p:sp>
          <p:cxnSp>
            <p:nvCxnSpPr>
              <p:cNvPr id="99" name="直接箭头连接符 98"/>
              <p:cNvCxnSpPr/>
              <p:nvPr/>
            </p:nvCxnSpPr>
            <p:spPr>
              <a:xfrm flipH="1">
                <a:off x="3147867" y="2836632"/>
                <a:ext cx="177544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0" name="椭圆 99"/>
            <p:cNvSpPr/>
            <p:nvPr/>
          </p:nvSpPr>
          <p:spPr>
            <a:xfrm>
              <a:off x="2765952" y="3203105"/>
              <a:ext cx="885253" cy="63878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b="1" dirty="0" smtClean="0">
                  <a:latin typeface="Cambria Math" pitchFamily="18" charset="0"/>
                  <a:ea typeface="Cambria Math" pitchFamily="18" charset="0"/>
                </a:rPr>
                <a:t>Affiliate ads</a:t>
              </a:r>
              <a:endParaRPr lang="zh-CN" altLang="en-US" sz="800" b="1" dirty="0">
                <a:latin typeface="Cambria Math" pitchFamily="18" charset="0"/>
                <a:ea typeface="微软雅黑" pitchFamily="34" charset="-122"/>
              </a:endParaRPr>
            </a:p>
          </p:txBody>
        </p:sp>
        <p:grpSp>
          <p:nvGrpSpPr>
            <p:cNvPr id="101" name="组合 100"/>
            <p:cNvGrpSpPr/>
            <p:nvPr/>
          </p:nvGrpSpPr>
          <p:grpSpPr>
            <a:xfrm>
              <a:off x="2857013" y="5531220"/>
              <a:ext cx="673652" cy="579838"/>
              <a:chOff x="3725437" y="3861048"/>
              <a:chExt cx="673652" cy="579838"/>
            </a:xfrm>
          </p:grpSpPr>
          <p:sp>
            <p:nvSpPr>
              <p:cNvPr id="102" name="TextBox 101"/>
              <p:cNvSpPr txBox="1"/>
              <p:nvPr/>
            </p:nvSpPr>
            <p:spPr>
              <a:xfrm>
                <a:off x="3725437" y="3964995"/>
                <a:ext cx="673652" cy="4758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algn="ctr">
                  <a:defRPr sz="1000">
                    <a:latin typeface="微软雅黑" pitchFamily="34" charset="-122"/>
                    <a:ea typeface="微软雅黑" pitchFamily="34" charset="-122"/>
                  </a:defRPr>
                </a:lvl1pPr>
              </a:lstStyle>
              <a:p>
                <a:pPr algn="l"/>
                <a:r>
                  <a:rPr lang="en-US" altLang="zh-CN" sz="800" dirty="0">
                    <a:latin typeface="Cambria Math" pitchFamily="18" charset="0"/>
                    <a:ea typeface="Cambria Math" pitchFamily="18" charset="0"/>
                  </a:rPr>
                  <a:t>Amazon</a:t>
                </a:r>
              </a:p>
              <a:p>
                <a:pPr algn="l"/>
                <a:r>
                  <a:rPr lang="en-US" altLang="zh-CN" sz="800" dirty="0" err="1" smtClean="0">
                    <a:latin typeface="Cambria Math" pitchFamily="18" charset="0"/>
                  </a:rPr>
                  <a:t>Baifendian</a:t>
                </a:r>
                <a:endParaRPr lang="zh-CN" altLang="en-US" sz="800" dirty="0">
                  <a:latin typeface="Cambria Math" pitchFamily="18" charset="0"/>
                </a:endParaRPr>
              </a:p>
            </p:txBody>
          </p:sp>
          <p:cxnSp>
            <p:nvCxnSpPr>
              <p:cNvPr id="103" name="直接箭头连接符 102"/>
              <p:cNvCxnSpPr/>
              <p:nvPr/>
            </p:nvCxnSpPr>
            <p:spPr>
              <a:xfrm>
                <a:off x="4051112" y="3861048"/>
                <a:ext cx="0" cy="10616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4" name="组合 103"/>
            <p:cNvGrpSpPr/>
            <p:nvPr/>
          </p:nvGrpSpPr>
          <p:grpSpPr>
            <a:xfrm>
              <a:off x="1653948" y="4176347"/>
              <a:ext cx="1117852" cy="648943"/>
              <a:chOff x="2207559" y="2478698"/>
              <a:chExt cx="1117852" cy="648943"/>
            </a:xfrm>
          </p:grpSpPr>
          <p:sp>
            <p:nvSpPr>
              <p:cNvPr id="105" name="TextBox 104"/>
              <p:cNvSpPr txBox="1"/>
              <p:nvPr/>
            </p:nvSpPr>
            <p:spPr>
              <a:xfrm>
                <a:off x="2207559" y="2478698"/>
                <a:ext cx="1038232" cy="64894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800" dirty="0" err="1" smtClean="0">
                    <a:solidFill>
                      <a:srgbClr val="3C78B4"/>
                    </a:solidFill>
                    <a:latin typeface="Cambria Math" pitchFamily="18" charset="0"/>
                    <a:ea typeface="Cambria Math" pitchFamily="18" charset="0"/>
                  </a:rPr>
                  <a:t>Baidu</a:t>
                </a:r>
                <a:r>
                  <a:rPr lang="zh-CN" altLang="en-US" sz="800" dirty="0" smtClean="0">
                    <a:latin typeface="Cambria Math" pitchFamily="18" charset="0"/>
                    <a:ea typeface="微软雅黑" pitchFamily="34" charset="-122"/>
                  </a:rPr>
                  <a:t> </a:t>
                </a:r>
                <a:r>
                  <a:rPr lang="en-US" altLang="zh-CN" sz="800" dirty="0" smtClean="0"/>
                  <a:t>Phoenix Nest</a:t>
                </a:r>
                <a:endParaRPr lang="en-US" altLang="zh-CN" sz="800" dirty="0" smtClean="0">
                  <a:latin typeface="Cambria Math" pitchFamily="18" charset="0"/>
                  <a:ea typeface="Cambria Math" pitchFamily="18" charset="0"/>
                </a:endParaRPr>
              </a:p>
              <a:p>
                <a:r>
                  <a:rPr lang="en-US" altLang="zh-CN" sz="800" dirty="0" smtClean="0">
                    <a:latin typeface="Cambria Math" pitchFamily="18" charset="0"/>
                    <a:ea typeface="Cambria Math" pitchFamily="18" charset="0"/>
                  </a:rPr>
                  <a:t>Google </a:t>
                </a:r>
                <a:r>
                  <a:rPr lang="en-US" altLang="zh-CN" sz="800" dirty="0" err="1" smtClean="0">
                    <a:latin typeface="Cambria Math" pitchFamily="18" charset="0"/>
                    <a:ea typeface="Cambria Math" pitchFamily="18" charset="0"/>
                  </a:rPr>
                  <a:t>Adwords</a:t>
                </a:r>
                <a:endParaRPr lang="en-US" altLang="zh-CN" sz="800" dirty="0" smtClean="0">
                  <a:latin typeface="Cambria Math" pitchFamily="18" charset="0"/>
                  <a:ea typeface="Cambria Math" pitchFamily="18" charset="0"/>
                </a:endParaRPr>
              </a:p>
              <a:p>
                <a:r>
                  <a:rPr lang="en-US" altLang="zh-CN" sz="800" dirty="0" err="1" smtClean="0">
                    <a:solidFill>
                      <a:srgbClr val="FF0000"/>
                    </a:solidFill>
                    <a:latin typeface="Cambria Math" pitchFamily="18" charset="0"/>
                    <a:ea typeface="微软雅黑" pitchFamily="34" charset="-122"/>
                  </a:rPr>
                  <a:t>Taobao</a:t>
                </a:r>
                <a:r>
                  <a:rPr lang="zh-CN" altLang="en-US" sz="800" dirty="0" smtClean="0">
                    <a:latin typeface="Cambria Math" pitchFamily="18" charset="0"/>
                    <a:ea typeface="微软雅黑" pitchFamily="34" charset="-122"/>
                  </a:rPr>
                  <a:t> </a:t>
                </a:r>
                <a:r>
                  <a:rPr lang="en-US" altLang="zh-CN" sz="800" dirty="0" err="1" smtClean="0">
                    <a:latin typeface="Cambria Math" pitchFamily="18" charset="0"/>
                    <a:ea typeface="微软雅黑" pitchFamily="34" charset="-122"/>
                  </a:rPr>
                  <a:t>zhitongche</a:t>
                </a:r>
                <a:endParaRPr lang="en-US" altLang="zh-CN" sz="800" dirty="0" smtClean="0">
                  <a:latin typeface="Cambria Math" pitchFamily="18" charset="0"/>
                  <a:ea typeface="Cambria Math" pitchFamily="18" charset="0"/>
                </a:endParaRPr>
              </a:p>
            </p:txBody>
          </p:sp>
          <p:cxnSp>
            <p:nvCxnSpPr>
              <p:cNvPr id="106" name="直接箭头连接符 105"/>
              <p:cNvCxnSpPr/>
              <p:nvPr/>
            </p:nvCxnSpPr>
            <p:spPr>
              <a:xfrm flipH="1">
                <a:off x="3147867" y="2836632"/>
                <a:ext cx="177544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7" name="组合 106"/>
            <p:cNvGrpSpPr/>
            <p:nvPr/>
          </p:nvGrpSpPr>
          <p:grpSpPr>
            <a:xfrm>
              <a:off x="3699862" y="3771472"/>
              <a:ext cx="630954" cy="976609"/>
              <a:chOff x="3718259" y="3637327"/>
              <a:chExt cx="630954" cy="976609"/>
            </a:xfrm>
          </p:grpSpPr>
          <p:sp>
            <p:nvSpPr>
              <p:cNvPr id="108" name="TextBox 107"/>
              <p:cNvSpPr txBox="1"/>
              <p:nvPr/>
            </p:nvSpPr>
            <p:spPr>
              <a:xfrm>
                <a:off x="3718259" y="3964993"/>
                <a:ext cx="630954" cy="64894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800" dirty="0" smtClean="0">
                    <a:latin typeface="Cambria Math" pitchFamily="18" charset="0"/>
                    <a:ea typeface="Cambria Math" pitchFamily="18" charset="0"/>
                  </a:rPr>
                  <a:t>HAO123</a:t>
                </a:r>
              </a:p>
              <a:p>
                <a:r>
                  <a:rPr lang="en-US" altLang="zh-CN" sz="800" dirty="0" smtClean="0">
                    <a:latin typeface="Cambria Math" pitchFamily="18" charset="0"/>
                    <a:ea typeface="Cambria Math" pitchFamily="18" charset="0"/>
                  </a:rPr>
                  <a:t>HAO360</a:t>
                </a:r>
              </a:p>
              <a:p>
                <a:r>
                  <a:rPr lang="en-US" altLang="zh-CN" sz="800" dirty="0" err="1" smtClean="0">
                    <a:latin typeface="Cambria Math" pitchFamily="18" charset="0"/>
                    <a:ea typeface="微软雅黑" pitchFamily="34" charset="-122"/>
                  </a:rPr>
                  <a:t>meilishuo</a:t>
                </a:r>
                <a:endParaRPr lang="zh-CN" altLang="en-US" sz="800" dirty="0">
                  <a:latin typeface="Cambria Math" pitchFamily="18" charset="0"/>
                  <a:ea typeface="微软雅黑" pitchFamily="34" charset="-122"/>
                </a:endParaRPr>
              </a:p>
            </p:txBody>
          </p:sp>
          <p:cxnSp>
            <p:nvCxnSpPr>
              <p:cNvPr id="109" name="直接箭头连接符 108"/>
              <p:cNvCxnSpPr>
                <a:stCxn id="84" idx="4"/>
                <a:endCxn id="108" idx="0"/>
              </p:cNvCxnSpPr>
              <p:nvPr/>
            </p:nvCxnSpPr>
            <p:spPr>
              <a:xfrm flipH="1">
                <a:off x="4033736" y="3637327"/>
                <a:ext cx="107724" cy="32766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0" name="组合 109"/>
            <p:cNvGrpSpPr/>
            <p:nvPr/>
          </p:nvGrpSpPr>
          <p:grpSpPr>
            <a:xfrm>
              <a:off x="3730196" y="5579369"/>
              <a:ext cx="1027576" cy="836031"/>
              <a:chOff x="3740551" y="3861048"/>
              <a:chExt cx="1027576" cy="836031"/>
            </a:xfrm>
          </p:grpSpPr>
          <p:sp>
            <p:nvSpPr>
              <p:cNvPr id="111" name="TextBox 110"/>
              <p:cNvSpPr txBox="1"/>
              <p:nvPr/>
            </p:nvSpPr>
            <p:spPr>
              <a:xfrm>
                <a:off x="3740551" y="3875086"/>
                <a:ext cx="1027576" cy="821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1000">
                    <a:latin typeface="微软雅黑" pitchFamily="34" charset="-122"/>
                    <a:ea typeface="微软雅黑" pitchFamily="34" charset="-122"/>
                  </a:defRPr>
                </a:lvl1pPr>
              </a:lstStyle>
              <a:p>
                <a:pPr algn="l"/>
                <a:r>
                  <a:rPr lang="en-US" altLang="zh-CN" sz="800" dirty="0" err="1" smtClean="0">
                    <a:latin typeface="Cambria Math" pitchFamily="18" charset="0"/>
                  </a:rPr>
                  <a:t>Wangwang</a:t>
                </a:r>
                <a:endParaRPr lang="en-US" altLang="zh-CN" sz="800" dirty="0">
                  <a:latin typeface="Cambria Math" pitchFamily="18" charset="0"/>
                  <a:ea typeface="Cambria Math" pitchFamily="18" charset="0"/>
                </a:endParaRPr>
              </a:p>
              <a:p>
                <a:pPr algn="l"/>
                <a:r>
                  <a:rPr lang="en-US" altLang="zh-CN" sz="800" dirty="0" err="1" smtClean="0">
                    <a:latin typeface="Cambria Math" pitchFamily="18" charset="0"/>
                  </a:rPr>
                  <a:t>Baidu</a:t>
                </a:r>
                <a:r>
                  <a:rPr lang="en-US" altLang="zh-CN" sz="800" dirty="0" smtClean="0">
                    <a:latin typeface="Cambria Math" pitchFamily="18" charset="0"/>
                  </a:rPr>
                  <a:t> </a:t>
                </a:r>
                <a:r>
                  <a:rPr lang="en-US" altLang="zh-CN" sz="800" dirty="0" err="1" smtClean="0">
                    <a:latin typeface="Cambria Math" pitchFamily="18" charset="0"/>
                  </a:rPr>
                  <a:t>shangqiao</a:t>
                </a:r>
                <a:endParaRPr lang="en-US" altLang="zh-CN" sz="800" dirty="0" smtClean="0">
                  <a:latin typeface="Cambria Math" pitchFamily="18" charset="0"/>
                </a:endParaRPr>
              </a:p>
              <a:p>
                <a:pPr algn="l"/>
                <a:r>
                  <a:rPr lang="en-US" altLang="zh-CN" sz="800" dirty="0" err="1" smtClean="0">
                    <a:latin typeface="Cambria Math" pitchFamily="18" charset="0"/>
                  </a:rPr>
                  <a:t>Lixianbao</a:t>
                </a:r>
                <a:endParaRPr lang="en-US" altLang="zh-CN" sz="800" dirty="0" smtClean="0">
                  <a:latin typeface="Cambria Math" pitchFamily="18" charset="0"/>
                </a:endParaRPr>
              </a:p>
              <a:p>
                <a:pPr algn="l"/>
                <a:r>
                  <a:rPr lang="en-US" altLang="zh-CN" sz="800" dirty="0" err="1" smtClean="0">
                    <a:latin typeface="Cambria Math" pitchFamily="18" charset="0"/>
                  </a:rPr>
                  <a:t>Tongji</a:t>
                </a:r>
                <a:endParaRPr lang="zh-CN" altLang="en-US" sz="800" dirty="0">
                  <a:latin typeface="Cambria Math" pitchFamily="18" charset="0"/>
                </a:endParaRPr>
              </a:p>
            </p:txBody>
          </p:sp>
          <p:cxnSp>
            <p:nvCxnSpPr>
              <p:cNvPr id="112" name="直接箭头连接符 111"/>
              <p:cNvCxnSpPr/>
              <p:nvPr/>
            </p:nvCxnSpPr>
            <p:spPr>
              <a:xfrm>
                <a:off x="4051112" y="3861048"/>
                <a:ext cx="0" cy="10616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3" name="组合 112"/>
            <p:cNvGrpSpPr/>
            <p:nvPr/>
          </p:nvGrpSpPr>
          <p:grpSpPr>
            <a:xfrm>
              <a:off x="4831543" y="5492189"/>
              <a:ext cx="663940" cy="475891"/>
              <a:chOff x="3915652" y="3724525"/>
              <a:chExt cx="663940" cy="475891"/>
            </a:xfrm>
          </p:grpSpPr>
          <p:sp>
            <p:nvSpPr>
              <p:cNvPr id="114" name="TextBox 113"/>
              <p:cNvSpPr txBox="1"/>
              <p:nvPr/>
            </p:nvSpPr>
            <p:spPr>
              <a:xfrm>
                <a:off x="3915652" y="3724525"/>
                <a:ext cx="663940" cy="4758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1000">
                    <a:latin typeface="微软雅黑" pitchFamily="34" charset="-122"/>
                    <a:ea typeface="微软雅黑" pitchFamily="34" charset="-122"/>
                  </a:defRPr>
                </a:lvl1pPr>
              </a:lstStyle>
              <a:p>
                <a:pPr algn="l"/>
                <a:r>
                  <a:rPr lang="en-US" altLang="zh-CN" sz="800" dirty="0" err="1" smtClean="0">
                    <a:solidFill>
                      <a:srgbClr val="FF0000"/>
                    </a:solidFill>
                    <a:latin typeface="Cambria Math" pitchFamily="18" charset="0"/>
                  </a:rPr>
                  <a:t>Tmall</a:t>
                </a:r>
                <a:endParaRPr lang="en-US" altLang="zh-CN" sz="800" dirty="0" smtClean="0">
                  <a:solidFill>
                    <a:srgbClr val="FF0000"/>
                  </a:solidFill>
                  <a:latin typeface="Cambria Math" pitchFamily="18" charset="0"/>
                </a:endParaRPr>
              </a:p>
              <a:p>
                <a:pPr algn="l"/>
                <a:r>
                  <a:rPr lang="en-US" altLang="zh-CN" sz="800" dirty="0" err="1" smtClean="0">
                    <a:latin typeface="Cambria Math" pitchFamily="18" charset="0"/>
                    <a:ea typeface="Cambria Math" pitchFamily="18" charset="0"/>
                  </a:rPr>
                  <a:t>ebay</a:t>
                </a:r>
                <a:endParaRPr lang="en-US" altLang="zh-CN" sz="800" dirty="0" smtClean="0">
                  <a:latin typeface="Cambria Math" pitchFamily="18" charset="0"/>
                  <a:ea typeface="Cambria Math" pitchFamily="18" charset="0"/>
                </a:endParaRPr>
              </a:p>
            </p:txBody>
          </p:sp>
          <p:cxnSp>
            <p:nvCxnSpPr>
              <p:cNvPr id="115" name="直接箭头连接符 114"/>
              <p:cNvCxnSpPr/>
              <p:nvPr/>
            </p:nvCxnSpPr>
            <p:spPr>
              <a:xfrm>
                <a:off x="4051112" y="3861048"/>
                <a:ext cx="0" cy="106167"/>
              </a:xfrm>
              <a:prstGeom prst="straightConnector1">
                <a:avLst/>
              </a:prstGeom>
              <a:noFill/>
            </p:spPr>
          </p:cxnSp>
        </p:grpSp>
        <p:grpSp>
          <p:nvGrpSpPr>
            <p:cNvPr id="116" name="组合 115"/>
            <p:cNvGrpSpPr/>
            <p:nvPr/>
          </p:nvGrpSpPr>
          <p:grpSpPr>
            <a:xfrm>
              <a:off x="5716796" y="5647274"/>
              <a:ext cx="555409" cy="523244"/>
              <a:chOff x="3891860" y="3861048"/>
              <a:chExt cx="555409" cy="523244"/>
            </a:xfrm>
          </p:grpSpPr>
          <p:sp>
            <p:nvSpPr>
              <p:cNvPr id="117" name="TextBox 116"/>
              <p:cNvSpPr txBox="1"/>
              <p:nvPr/>
            </p:nvSpPr>
            <p:spPr>
              <a:xfrm>
                <a:off x="3891860" y="3908400"/>
                <a:ext cx="555409" cy="4758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800" dirty="0" smtClean="0">
                    <a:latin typeface="Cambria Math" pitchFamily="18" charset="0"/>
                    <a:ea typeface="微软雅黑" pitchFamily="34" charset="-122"/>
                  </a:rPr>
                  <a:t>JD</a:t>
                </a:r>
                <a:endParaRPr lang="en-US" altLang="zh-CN" sz="800" dirty="0" smtClean="0">
                  <a:latin typeface="Cambria Math" pitchFamily="18" charset="0"/>
                  <a:ea typeface="Cambria Math" pitchFamily="18" charset="0"/>
                </a:endParaRPr>
              </a:p>
              <a:p>
                <a:r>
                  <a:rPr lang="en-US" altLang="zh-CN" sz="800" dirty="0" smtClean="0">
                    <a:latin typeface="Cambria Math" pitchFamily="18" charset="0"/>
                    <a:ea typeface="Cambria Math" pitchFamily="18" charset="0"/>
                  </a:rPr>
                  <a:t>Amazon</a:t>
                </a:r>
              </a:p>
            </p:txBody>
          </p:sp>
          <p:cxnSp>
            <p:nvCxnSpPr>
              <p:cNvPr id="118" name="直接箭头连接符 117"/>
              <p:cNvCxnSpPr/>
              <p:nvPr/>
            </p:nvCxnSpPr>
            <p:spPr>
              <a:xfrm>
                <a:off x="4051112" y="3861048"/>
                <a:ext cx="0" cy="10616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9" name="组合 118"/>
            <p:cNvGrpSpPr/>
            <p:nvPr/>
          </p:nvGrpSpPr>
          <p:grpSpPr>
            <a:xfrm>
              <a:off x="4420991" y="4176347"/>
              <a:ext cx="1148262" cy="475892"/>
              <a:chOff x="2546078" y="2561400"/>
              <a:chExt cx="1148262" cy="475892"/>
            </a:xfrm>
          </p:grpSpPr>
          <p:sp>
            <p:nvSpPr>
              <p:cNvPr id="120" name="TextBox 119"/>
              <p:cNvSpPr txBox="1"/>
              <p:nvPr/>
            </p:nvSpPr>
            <p:spPr>
              <a:xfrm>
                <a:off x="2546078" y="2561400"/>
                <a:ext cx="954477" cy="47589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800" dirty="0" err="1" smtClean="0">
                    <a:latin typeface="Cambria Math" pitchFamily="18" charset="0"/>
                    <a:ea typeface="微软雅黑" pitchFamily="34" charset="-122"/>
                  </a:rPr>
                  <a:t>Vancl</a:t>
                </a:r>
                <a:endParaRPr lang="en-US" altLang="zh-CN" sz="800" dirty="0" smtClean="0">
                  <a:latin typeface="Cambria Math" pitchFamily="18" charset="0"/>
                  <a:ea typeface="Cambria Math" pitchFamily="18" charset="0"/>
                </a:endParaRPr>
              </a:p>
              <a:p>
                <a:r>
                  <a:rPr lang="en-US" altLang="zh-CN" sz="800" dirty="0" err="1" smtClean="0">
                    <a:latin typeface="Cambria Math" pitchFamily="18" charset="0"/>
                    <a:ea typeface="微软雅黑" pitchFamily="34" charset="-122"/>
                  </a:rPr>
                  <a:t>Taobao</a:t>
                </a:r>
                <a:r>
                  <a:rPr lang="en-US" altLang="zh-CN" sz="800" dirty="0" smtClean="0">
                    <a:latin typeface="Cambria Math" pitchFamily="18" charset="0"/>
                    <a:ea typeface="微软雅黑" pitchFamily="34" charset="-122"/>
                  </a:rPr>
                  <a:t> big seller</a:t>
                </a:r>
                <a:endParaRPr lang="en-US" altLang="zh-CN" sz="800" dirty="0" smtClean="0">
                  <a:latin typeface="Cambria Math" pitchFamily="18" charset="0"/>
                  <a:ea typeface="Cambria Math" pitchFamily="18" charset="0"/>
                </a:endParaRPr>
              </a:p>
            </p:txBody>
          </p:sp>
          <p:cxnSp>
            <p:nvCxnSpPr>
              <p:cNvPr id="121" name="直接箭头连接符 120"/>
              <p:cNvCxnSpPr/>
              <p:nvPr/>
            </p:nvCxnSpPr>
            <p:spPr>
              <a:xfrm flipH="1">
                <a:off x="3516796" y="2836631"/>
                <a:ext cx="177544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2" name="组合 121"/>
            <p:cNvGrpSpPr/>
            <p:nvPr/>
          </p:nvGrpSpPr>
          <p:grpSpPr>
            <a:xfrm>
              <a:off x="5216802" y="1949538"/>
              <a:ext cx="1460181" cy="302841"/>
              <a:chOff x="3211156" y="1304732"/>
              <a:chExt cx="1460181" cy="302841"/>
            </a:xfrm>
          </p:grpSpPr>
          <p:sp>
            <p:nvSpPr>
              <p:cNvPr id="123" name="TextBox 122"/>
              <p:cNvSpPr txBox="1"/>
              <p:nvPr/>
            </p:nvSpPr>
            <p:spPr>
              <a:xfrm>
                <a:off x="3268524" y="1304732"/>
                <a:ext cx="1402813" cy="30284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800" dirty="0" err="1" smtClean="0">
                    <a:latin typeface="Cambria Math" pitchFamily="18" charset="0"/>
                    <a:ea typeface="Cambria Math" pitchFamily="18" charset="0"/>
                  </a:rPr>
                  <a:t>DoubleClick</a:t>
                </a:r>
                <a:r>
                  <a:rPr lang="en-US" altLang="zh-CN" sz="800" dirty="0" smtClean="0">
                    <a:latin typeface="Cambria Math" pitchFamily="18" charset="0"/>
                    <a:ea typeface="Cambria Math" pitchFamily="18" charset="0"/>
                  </a:rPr>
                  <a:t> For Advertiser</a:t>
                </a:r>
                <a:endParaRPr lang="zh-CN" altLang="en-US" sz="800" dirty="0">
                  <a:latin typeface="Cambria Math" pitchFamily="18" charset="0"/>
                  <a:ea typeface="微软雅黑" pitchFamily="34" charset="-122"/>
                </a:endParaRPr>
              </a:p>
            </p:txBody>
          </p:sp>
          <p:cxnSp>
            <p:nvCxnSpPr>
              <p:cNvPr id="124" name="直接箭头连接符 123"/>
              <p:cNvCxnSpPr/>
              <p:nvPr/>
            </p:nvCxnSpPr>
            <p:spPr>
              <a:xfrm>
                <a:off x="3211156" y="1489318"/>
                <a:ext cx="118128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5" name="组合 124"/>
            <p:cNvGrpSpPr/>
            <p:nvPr/>
          </p:nvGrpSpPr>
          <p:grpSpPr>
            <a:xfrm>
              <a:off x="5569676" y="2636912"/>
              <a:ext cx="956006" cy="475891"/>
              <a:chOff x="3430450" y="1201515"/>
              <a:chExt cx="956006" cy="475891"/>
            </a:xfrm>
          </p:grpSpPr>
          <p:sp>
            <p:nvSpPr>
              <p:cNvPr id="126" name="TextBox 125"/>
              <p:cNvSpPr txBox="1"/>
              <p:nvPr/>
            </p:nvSpPr>
            <p:spPr>
              <a:xfrm>
                <a:off x="3548578" y="1201515"/>
                <a:ext cx="837878" cy="47589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800" dirty="0" smtClean="0">
                    <a:latin typeface="Cambria Math" pitchFamily="18" charset="0"/>
                    <a:ea typeface="Cambria Math" pitchFamily="18" charset="0"/>
                  </a:rPr>
                  <a:t>Ad exchange</a:t>
                </a:r>
              </a:p>
              <a:p>
                <a:r>
                  <a:rPr lang="en-US" altLang="zh-CN" sz="800" dirty="0" smtClean="0">
                    <a:latin typeface="Cambria Math" pitchFamily="18" charset="0"/>
                    <a:ea typeface="Cambria Math" pitchFamily="18" charset="0"/>
                  </a:rPr>
                  <a:t>Data exchange</a:t>
                </a:r>
                <a:endParaRPr lang="zh-CN" altLang="en-US" sz="800" dirty="0">
                  <a:latin typeface="Cambria Math" pitchFamily="18" charset="0"/>
                  <a:ea typeface="微软雅黑" pitchFamily="34" charset="-122"/>
                </a:endParaRPr>
              </a:p>
            </p:txBody>
          </p:sp>
          <p:cxnSp>
            <p:nvCxnSpPr>
              <p:cNvPr id="127" name="直接箭头连接符 126"/>
              <p:cNvCxnSpPr/>
              <p:nvPr/>
            </p:nvCxnSpPr>
            <p:spPr>
              <a:xfrm>
                <a:off x="3430450" y="1517449"/>
                <a:ext cx="118128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8" name="椭圆 127"/>
            <p:cNvSpPr/>
            <p:nvPr/>
          </p:nvSpPr>
          <p:spPr>
            <a:xfrm>
              <a:off x="5519698" y="4176347"/>
              <a:ext cx="1156123" cy="63878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b="1" dirty="0" smtClean="0">
                  <a:latin typeface="Cambria Math" pitchFamily="18" charset="0"/>
                  <a:ea typeface="Cambria Math" pitchFamily="18" charset="0"/>
                </a:rPr>
                <a:t>B2X manufacturer </a:t>
              </a:r>
              <a:r>
                <a:rPr lang="zh-CN" altLang="en-US" sz="800" b="1" dirty="0" smtClean="0">
                  <a:latin typeface="Cambria Math" pitchFamily="18" charset="0"/>
                  <a:ea typeface="微软雅黑" pitchFamily="34" charset="-122"/>
                </a:rPr>
                <a:t> </a:t>
              </a:r>
              <a:endParaRPr lang="en-US" altLang="zh-CN" sz="800" b="1" dirty="0" smtClean="0">
                <a:latin typeface="Cambria Math" pitchFamily="18" charset="0"/>
                <a:ea typeface="Cambria Math" pitchFamily="18" charset="0"/>
              </a:endParaRPr>
            </a:p>
          </p:txBody>
        </p:sp>
        <p:grpSp>
          <p:nvGrpSpPr>
            <p:cNvPr id="129" name="组合 128"/>
            <p:cNvGrpSpPr/>
            <p:nvPr/>
          </p:nvGrpSpPr>
          <p:grpSpPr>
            <a:xfrm>
              <a:off x="6025104" y="3569036"/>
              <a:ext cx="1217677" cy="475891"/>
              <a:chOff x="6025104" y="3569036"/>
              <a:chExt cx="1217677" cy="475891"/>
            </a:xfrm>
          </p:grpSpPr>
          <p:sp>
            <p:nvSpPr>
              <p:cNvPr id="130" name="TextBox 129"/>
              <p:cNvSpPr txBox="1"/>
              <p:nvPr/>
            </p:nvSpPr>
            <p:spPr>
              <a:xfrm>
                <a:off x="6085652" y="3569036"/>
                <a:ext cx="1157129" cy="47589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00" dirty="0" err="1" smtClean="0">
                    <a:latin typeface="Cambria Math" pitchFamily="18" charset="0"/>
                    <a:ea typeface="微软雅黑" pitchFamily="34" charset="-122"/>
                  </a:rPr>
                  <a:t>Taobao</a:t>
                </a:r>
                <a:r>
                  <a:rPr lang="en-US" altLang="zh-CN" sz="800" dirty="0" smtClean="0">
                    <a:latin typeface="Cambria Math" pitchFamily="18" charset="0"/>
                    <a:ea typeface="微软雅黑" pitchFamily="34" charset="-122"/>
                  </a:rPr>
                  <a:t> </a:t>
                </a:r>
                <a:r>
                  <a:rPr lang="en-US" altLang="zh-CN" sz="800" dirty="0" err="1" smtClean="0">
                    <a:latin typeface="Cambria Math" pitchFamily="18" charset="0"/>
                    <a:ea typeface="微软雅黑" pitchFamily="34" charset="-122"/>
                  </a:rPr>
                  <a:t>mofang</a:t>
                </a:r>
                <a:endParaRPr lang="en-US" altLang="zh-CN" sz="800" dirty="0" smtClean="0">
                  <a:latin typeface="Cambria Math" pitchFamily="18" charset="0"/>
                  <a:ea typeface="微软雅黑" pitchFamily="34" charset="-122"/>
                </a:endParaRPr>
              </a:p>
              <a:p>
                <a:r>
                  <a:rPr lang="en-US" altLang="zh-CN" sz="800" dirty="0" err="1" smtClean="0">
                    <a:latin typeface="Cambria Math" pitchFamily="18" charset="0"/>
                    <a:ea typeface="微软雅黑" pitchFamily="34" charset="-122"/>
                  </a:rPr>
                  <a:t>Baidu</a:t>
                </a:r>
                <a:r>
                  <a:rPr lang="en-US" altLang="zh-CN" sz="800" dirty="0" smtClean="0">
                    <a:latin typeface="Cambria Math" pitchFamily="18" charset="0"/>
                    <a:ea typeface="微软雅黑" pitchFamily="34" charset="-122"/>
                  </a:rPr>
                  <a:t> </a:t>
                </a:r>
                <a:r>
                  <a:rPr lang="en-US" altLang="zh-CN" sz="800" dirty="0" err="1" smtClean="0">
                    <a:latin typeface="Cambria Math" pitchFamily="18" charset="0"/>
                    <a:ea typeface="微软雅黑" pitchFamily="34" charset="-122"/>
                  </a:rPr>
                  <a:t>Sinan</a:t>
                </a:r>
                <a:endParaRPr lang="zh-CN" altLang="en-US" sz="800" dirty="0">
                  <a:latin typeface="Cambria Math" pitchFamily="18" charset="0"/>
                  <a:ea typeface="微软雅黑" pitchFamily="34" charset="-122"/>
                </a:endParaRPr>
              </a:p>
            </p:txBody>
          </p:sp>
          <p:cxnSp>
            <p:nvCxnSpPr>
              <p:cNvPr id="131" name="直接箭头连接符 130"/>
              <p:cNvCxnSpPr/>
              <p:nvPr/>
            </p:nvCxnSpPr>
            <p:spPr>
              <a:xfrm>
                <a:off x="6025104" y="3688207"/>
                <a:ext cx="118128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134" name="图示 133"/>
          <p:cNvGraphicFramePr/>
          <p:nvPr>
            <p:extLst>
              <p:ext uri="{D42A27DB-BD31-4B8C-83A1-F6EECF244321}">
                <p14:modId xmlns="" xmlns:p14="http://schemas.microsoft.com/office/powerpoint/2010/main" val="3518143858"/>
              </p:ext>
            </p:extLst>
          </p:nvPr>
        </p:nvGraphicFramePr>
        <p:xfrm>
          <a:off x="6346323" y="964599"/>
          <a:ext cx="2762181" cy="3299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35" name="右箭头 134"/>
          <p:cNvSpPr/>
          <p:nvPr/>
        </p:nvSpPr>
        <p:spPr>
          <a:xfrm>
            <a:off x="251520" y="4515966"/>
            <a:ext cx="8640958" cy="662077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bg1"/>
              </a:solidFill>
              <a:latin typeface="Cambria Math" pitchFamily="18" charset="0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355582" y="4652268"/>
            <a:ext cx="20561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Customer Needs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3402334" y="4663335"/>
            <a:ext cx="18897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Business Model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6532981" y="4652272"/>
            <a:ext cx="19994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Media Resource</a:t>
            </a:r>
          </a:p>
        </p:txBody>
      </p:sp>
    </p:spTree>
    <p:extLst>
      <p:ext uri="{BB962C8B-B14F-4D97-AF65-F5344CB8AC3E}">
        <p14:creationId xmlns:p14="http://schemas.microsoft.com/office/powerpoint/2010/main" xmlns="" val="4732850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2|229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2|229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2|229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2|229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2|229.1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月报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微软雅黑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微软雅黑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微软雅黑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24866</TotalTime>
  <Words>976</Words>
  <Application>Microsoft Office PowerPoint</Application>
  <PresentationFormat>全屏显示(16:9)</PresentationFormat>
  <Paragraphs>501</Paragraphs>
  <Slides>17</Slides>
  <Notes>16</Notes>
  <HiddenSlides>0</HiddenSlides>
  <MMClips>0</MMClips>
  <ScaleCrop>false</ScaleCrop>
  <HeadingPairs>
    <vt:vector size="4" baseType="variant">
      <vt:variant>
        <vt:lpstr>主题</vt:lpstr>
      </vt:variant>
      <vt:variant>
        <vt:i4>7</vt:i4>
      </vt:variant>
      <vt:variant>
        <vt:lpstr>幻灯片标题</vt:lpstr>
      </vt:variant>
      <vt:variant>
        <vt:i4>17</vt:i4>
      </vt:variant>
    </vt:vector>
  </HeadingPairs>
  <TitlesOfParts>
    <vt:vector size="24" baseType="lpstr">
      <vt:lpstr>自定义设计方案</vt:lpstr>
      <vt:lpstr>月报</vt:lpstr>
      <vt:lpstr>1_自定义设计方案</vt:lpstr>
      <vt:lpstr>2_自定义设计方案</vt:lpstr>
      <vt:lpstr>3_自定义设计方案</vt:lpstr>
      <vt:lpstr>4_自定义设计方案</vt:lpstr>
      <vt:lpstr>5_自定义设计方案</vt:lpstr>
      <vt:lpstr>How Platforms Make Money？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Four Dimensions affect revenue scale - case of ads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</vt:vector>
  </TitlesOfParts>
  <Company>WwW.YlmF.CoM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2011年8月商业运营月报</dc:title>
  <dc:creator>yuhai</dc:creator>
  <cp:lastModifiedBy>yuhai</cp:lastModifiedBy>
  <cp:revision>553</cp:revision>
  <dcterms:created xsi:type="dcterms:W3CDTF">2011-09-01T09:03:30Z</dcterms:created>
  <dcterms:modified xsi:type="dcterms:W3CDTF">2014-09-02T09:24:53Z</dcterms:modified>
</cp:coreProperties>
</file>