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29" r:id="rId3"/>
    <p:sldId id="257" r:id="rId4"/>
    <p:sldId id="328" r:id="rId5"/>
    <p:sldId id="323" r:id="rId6"/>
    <p:sldId id="327" r:id="rId7"/>
    <p:sldId id="326" r:id="rId8"/>
    <p:sldId id="321" r:id="rId9"/>
    <p:sldId id="259" r:id="rId10"/>
    <p:sldId id="270" r:id="rId11"/>
    <p:sldId id="269" r:id="rId12"/>
    <p:sldId id="325" r:id="rId13"/>
    <p:sldId id="271" r:id="rId14"/>
    <p:sldId id="324" r:id="rId15"/>
    <p:sldId id="330" r:id="rId16"/>
    <p:sldId id="331" r:id="rId17"/>
    <p:sldId id="335" r:id="rId18"/>
    <p:sldId id="336" r:id="rId19"/>
    <p:sldId id="334" r:id="rId20"/>
    <p:sldId id="267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/>
  </p:normalViewPr>
  <p:slideViewPr>
    <p:cSldViewPr>
      <p:cViewPr varScale="1">
        <p:scale>
          <a:sx n="94" d="100"/>
          <a:sy n="94" d="100"/>
        </p:scale>
        <p:origin x="-105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1D73A-1B04-417F-9A6E-BB0B7156F134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5D2BCB5B-47D6-4743-82BD-5848644BA98E}">
      <dgm:prSet phldrT="[文本]" custT="1"/>
      <dgm:spPr/>
      <dgm:t>
        <a:bodyPr/>
        <a:lstStyle/>
        <a:p>
          <a:r>
            <a:rPr lang="en-US" altLang="zh-CN" sz="1800" dirty="0" err="1" smtClean="0">
              <a:latin typeface="微软雅黑" pitchFamily="34" charset="-122"/>
              <a:ea typeface="微软雅黑" pitchFamily="34" charset="-122"/>
            </a:rPr>
            <a:t>Baidu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23BDC38E-9838-4734-9840-68FDFAD5C262}" type="parTrans" cxnId="{3AB9E9EC-955A-4A59-A1FD-2537D2F6CE26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D7B2A93D-FF38-41D2-A5C8-D71FFBC1A377}" type="sibTrans" cxnId="{3AB9E9EC-955A-4A59-A1FD-2537D2F6CE26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F0FE1CA7-C171-4952-B292-F1E4BCF50738}">
      <dgm:prSet phldrT="[文本]" custT="1"/>
      <dgm:spPr/>
      <dgm:t>
        <a:bodyPr lIns="0" tIns="0" rIns="0" bIns="0"/>
        <a:lstStyle/>
        <a:p>
          <a:r>
            <a:rPr lang="en-US" altLang="zh-CN" sz="1050" dirty="0" smtClean="0">
              <a:latin typeface="微软雅黑" pitchFamily="34" charset="-122"/>
              <a:ea typeface="微软雅黑" pitchFamily="34" charset="-122"/>
            </a:rPr>
            <a:t>Advertiser</a:t>
          </a:r>
          <a:endParaRPr lang="zh-CN" altLang="en-US" sz="1050" dirty="0">
            <a:latin typeface="微软雅黑" pitchFamily="34" charset="-122"/>
            <a:ea typeface="微软雅黑" pitchFamily="34" charset="-122"/>
          </a:endParaRPr>
        </a:p>
      </dgm:t>
    </dgm:pt>
    <dgm:pt modelId="{C8AF5E96-8D40-4FB6-A1B8-7FAC1A184181}" type="parTrans" cxnId="{07CF2054-C82D-4FD6-AF9D-D2DF9E9FDBA7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ABAFA1B4-FD85-4A61-A246-083236FC9FC9}" type="sibTrans" cxnId="{07CF2054-C82D-4FD6-AF9D-D2DF9E9FDBA7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4F88C453-88EA-4115-87FC-6BE0EBD142EB}">
      <dgm:prSet phldrT="[文本]" custT="1"/>
      <dgm:spPr/>
      <dgm:t>
        <a:bodyPr/>
        <a:lstStyle/>
        <a:p>
          <a:r>
            <a:rPr lang="en-US" altLang="zh-CN" sz="2000" dirty="0" smtClean="0">
              <a:latin typeface="微软雅黑" pitchFamily="34" charset="-122"/>
              <a:ea typeface="微软雅黑" pitchFamily="34" charset="-122"/>
            </a:rPr>
            <a:t>User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E16076F8-038D-4CDA-A285-1022E3F3207C}" type="parTrans" cxnId="{D180F193-57D9-4342-BC89-38B8EAFF8B34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B321A466-1B81-46AA-9222-4D8D3531A35A}" type="sibTrans" cxnId="{D180F193-57D9-4342-BC89-38B8EAFF8B34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B53481C4-91BE-4DA9-9F92-5B77E9FE0BEE}">
      <dgm:prSet phldrT="[文本]"/>
      <dgm:spPr/>
      <dgm:t>
        <a:bodyPr/>
        <a:lstStyle/>
        <a:p>
          <a:r>
            <a:rPr lang="en-US" altLang="zh-CN" dirty="0" smtClean="0">
              <a:latin typeface="微软雅黑" pitchFamily="34" charset="-122"/>
              <a:ea typeface="微软雅黑" pitchFamily="34" charset="-122"/>
            </a:rPr>
            <a:t>Phoenix Nest</a:t>
          </a:r>
        </a:p>
      </dgm:t>
    </dgm:pt>
    <dgm:pt modelId="{64E1B2A2-D065-48A0-B847-FD4AFCE08B94}" type="sibTrans" cxnId="{2B81DC9E-2544-47CC-91CE-DB25E9FE8BC1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5327FDC3-3586-4F4F-AAA8-890BB5CA813E}" type="parTrans" cxnId="{2B81DC9E-2544-47CC-91CE-DB25E9FE8BC1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9A053CB1-29F9-4ED7-84FD-2F3284795642}" type="pres">
      <dgm:prSet presAssocID="{8F91D73A-1B04-417F-9A6E-BB0B7156F1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208BE9-DDAE-4691-B8DE-B5C0D00F776A}" type="pres">
      <dgm:prSet presAssocID="{B53481C4-91BE-4DA9-9F92-5B77E9FE0BEE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C2DC9D80-E181-48F4-B8A4-7805307DF5FB}" type="pres">
      <dgm:prSet presAssocID="{5D2BCB5B-47D6-4743-82BD-5848644BA9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B4CF93-F2FC-4999-B68A-60C0F94C6C06}" type="pres">
      <dgm:prSet presAssocID="{5D2BCB5B-47D6-4743-82BD-5848644BA98E}" presName="dummy" presStyleCnt="0"/>
      <dgm:spPr/>
    </dgm:pt>
    <dgm:pt modelId="{8A4D03C8-E1BC-4D7F-999A-5BE521392AC8}" type="pres">
      <dgm:prSet presAssocID="{D7B2A93D-FF38-41D2-A5C8-D71FFBC1A377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4F9A5CB0-79F0-460C-A6BA-405986550EA8}" type="pres">
      <dgm:prSet presAssocID="{F0FE1CA7-C171-4952-B292-F1E4BCF507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84D12B-0598-4491-9BC8-6EEC5552637A}" type="pres">
      <dgm:prSet presAssocID="{F0FE1CA7-C171-4952-B292-F1E4BCF50738}" presName="dummy" presStyleCnt="0"/>
      <dgm:spPr/>
    </dgm:pt>
    <dgm:pt modelId="{61D71217-092B-4068-B8FD-9B104D0094A4}" type="pres">
      <dgm:prSet presAssocID="{ABAFA1B4-FD85-4A61-A246-083236FC9FC9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5DA39BA2-FE61-4D80-ADB8-AD02254CB80D}" type="pres">
      <dgm:prSet presAssocID="{4F88C453-88EA-4115-87FC-6BE0EBD142E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62907D-9CCE-4456-BB73-D267BB70855C}" type="pres">
      <dgm:prSet presAssocID="{4F88C453-88EA-4115-87FC-6BE0EBD142EB}" presName="dummy" presStyleCnt="0"/>
      <dgm:spPr/>
    </dgm:pt>
    <dgm:pt modelId="{92BE39A4-DAFD-4736-8CF9-0EC40A17E098}" type="pres">
      <dgm:prSet presAssocID="{B321A466-1B81-46AA-9222-4D8D3531A35A}" presName="sibTrans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10FE21A8-D059-425B-B33A-D06C1082B805}" type="presOf" srcId="{B53481C4-91BE-4DA9-9F92-5B77E9FE0BEE}" destId="{A1208BE9-DDAE-4691-B8DE-B5C0D00F776A}" srcOrd="0" destOrd="0" presId="urn:microsoft.com/office/officeart/2005/8/layout/radial6"/>
    <dgm:cxn modelId="{8A739C8D-822C-4A86-ADB0-4BEDE6AED120}" type="presOf" srcId="{4F88C453-88EA-4115-87FC-6BE0EBD142EB}" destId="{5DA39BA2-FE61-4D80-ADB8-AD02254CB80D}" srcOrd="0" destOrd="0" presId="urn:microsoft.com/office/officeart/2005/8/layout/radial6"/>
    <dgm:cxn modelId="{3AB9E9EC-955A-4A59-A1FD-2537D2F6CE26}" srcId="{B53481C4-91BE-4DA9-9F92-5B77E9FE0BEE}" destId="{5D2BCB5B-47D6-4743-82BD-5848644BA98E}" srcOrd="0" destOrd="0" parTransId="{23BDC38E-9838-4734-9840-68FDFAD5C262}" sibTransId="{D7B2A93D-FF38-41D2-A5C8-D71FFBC1A377}"/>
    <dgm:cxn modelId="{33CE26E4-2D6D-4970-B70F-45898ABD481B}" type="presOf" srcId="{5D2BCB5B-47D6-4743-82BD-5848644BA98E}" destId="{C2DC9D80-E181-48F4-B8A4-7805307DF5FB}" srcOrd="0" destOrd="0" presId="urn:microsoft.com/office/officeart/2005/8/layout/radial6"/>
    <dgm:cxn modelId="{D180F193-57D9-4342-BC89-38B8EAFF8B34}" srcId="{B53481C4-91BE-4DA9-9F92-5B77E9FE0BEE}" destId="{4F88C453-88EA-4115-87FC-6BE0EBD142EB}" srcOrd="2" destOrd="0" parTransId="{E16076F8-038D-4CDA-A285-1022E3F3207C}" sibTransId="{B321A466-1B81-46AA-9222-4D8D3531A35A}"/>
    <dgm:cxn modelId="{AC978C1E-E5B8-4F57-9C56-36AFE64520FE}" type="presOf" srcId="{D7B2A93D-FF38-41D2-A5C8-D71FFBC1A377}" destId="{8A4D03C8-E1BC-4D7F-999A-5BE521392AC8}" srcOrd="0" destOrd="0" presId="urn:microsoft.com/office/officeart/2005/8/layout/radial6"/>
    <dgm:cxn modelId="{07CF2054-C82D-4FD6-AF9D-D2DF9E9FDBA7}" srcId="{B53481C4-91BE-4DA9-9F92-5B77E9FE0BEE}" destId="{F0FE1CA7-C171-4952-B292-F1E4BCF50738}" srcOrd="1" destOrd="0" parTransId="{C8AF5E96-8D40-4FB6-A1B8-7FAC1A184181}" sibTransId="{ABAFA1B4-FD85-4A61-A246-083236FC9FC9}"/>
    <dgm:cxn modelId="{2B81DC9E-2544-47CC-91CE-DB25E9FE8BC1}" srcId="{8F91D73A-1B04-417F-9A6E-BB0B7156F134}" destId="{B53481C4-91BE-4DA9-9F92-5B77E9FE0BEE}" srcOrd="0" destOrd="0" parTransId="{5327FDC3-3586-4F4F-AAA8-890BB5CA813E}" sibTransId="{64E1B2A2-D065-48A0-B847-FD4AFCE08B94}"/>
    <dgm:cxn modelId="{1E13FB55-4139-47CD-A752-E48BB0F8A7F3}" type="presOf" srcId="{F0FE1CA7-C171-4952-B292-F1E4BCF50738}" destId="{4F9A5CB0-79F0-460C-A6BA-405986550EA8}" srcOrd="0" destOrd="0" presId="urn:microsoft.com/office/officeart/2005/8/layout/radial6"/>
    <dgm:cxn modelId="{352F63FA-1379-4420-8B02-839B7FB3F1BE}" type="presOf" srcId="{8F91D73A-1B04-417F-9A6E-BB0B7156F134}" destId="{9A053CB1-29F9-4ED7-84FD-2F3284795642}" srcOrd="0" destOrd="0" presId="urn:microsoft.com/office/officeart/2005/8/layout/radial6"/>
    <dgm:cxn modelId="{1E27B3D7-2647-47F1-A4DA-2A1B3A10896F}" type="presOf" srcId="{ABAFA1B4-FD85-4A61-A246-083236FC9FC9}" destId="{61D71217-092B-4068-B8FD-9B104D0094A4}" srcOrd="0" destOrd="0" presId="urn:microsoft.com/office/officeart/2005/8/layout/radial6"/>
    <dgm:cxn modelId="{06986EA5-7096-453A-BFC8-E6A31741D894}" type="presOf" srcId="{B321A466-1B81-46AA-9222-4D8D3531A35A}" destId="{92BE39A4-DAFD-4736-8CF9-0EC40A17E098}" srcOrd="0" destOrd="0" presId="urn:microsoft.com/office/officeart/2005/8/layout/radial6"/>
    <dgm:cxn modelId="{1C1388EA-E1DA-46D4-83A6-845DF93BB129}" type="presParOf" srcId="{9A053CB1-29F9-4ED7-84FD-2F3284795642}" destId="{A1208BE9-DDAE-4691-B8DE-B5C0D00F776A}" srcOrd="0" destOrd="0" presId="urn:microsoft.com/office/officeart/2005/8/layout/radial6"/>
    <dgm:cxn modelId="{19F1290A-84F9-467C-BB5D-F142F3262026}" type="presParOf" srcId="{9A053CB1-29F9-4ED7-84FD-2F3284795642}" destId="{C2DC9D80-E181-48F4-B8A4-7805307DF5FB}" srcOrd="1" destOrd="0" presId="urn:microsoft.com/office/officeart/2005/8/layout/radial6"/>
    <dgm:cxn modelId="{39D5E24A-643D-4B9F-930B-C732047EF47E}" type="presParOf" srcId="{9A053CB1-29F9-4ED7-84FD-2F3284795642}" destId="{C2B4CF93-F2FC-4999-B68A-60C0F94C6C06}" srcOrd="2" destOrd="0" presId="urn:microsoft.com/office/officeart/2005/8/layout/radial6"/>
    <dgm:cxn modelId="{A278D3CE-CEF3-4988-B595-FC450BAF2815}" type="presParOf" srcId="{9A053CB1-29F9-4ED7-84FD-2F3284795642}" destId="{8A4D03C8-E1BC-4D7F-999A-5BE521392AC8}" srcOrd="3" destOrd="0" presId="urn:microsoft.com/office/officeart/2005/8/layout/radial6"/>
    <dgm:cxn modelId="{B4F46171-055F-4657-93B2-454C95E79657}" type="presParOf" srcId="{9A053CB1-29F9-4ED7-84FD-2F3284795642}" destId="{4F9A5CB0-79F0-460C-A6BA-405986550EA8}" srcOrd="4" destOrd="0" presId="urn:microsoft.com/office/officeart/2005/8/layout/radial6"/>
    <dgm:cxn modelId="{0607A113-CFFE-43E5-B4E2-C6454376B25F}" type="presParOf" srcId="{9A053CB1-29F9-4ED7-84FD-2F3284795642}" destId="{8984D12B-0598-4491-9BC8-6EEC5552637A}" srcOrd="5" destOrd="0" presId="urn:microsoft.com/office/officeart/2005/8/layout/radial6"/>
    <dgm:cxn modelId="{210F2523-6E39-48A6-AF3D-5B074EE7B6B6}" type="presParOf" srcId="{9A053CB1-29F9-4ED7-84FD-2F3284795642}" destId="{61D71217-092B-4068-B8FD-9B104D0094A4}" srcOrd="6" destOrd="0" presId="urn:microsoft.com/office/officeart/2005/8/layout/radial6"/>
    <dgm:cxn modelId="{511B97E2-C432-470D-B400-94EC6BB86BA1}" type="presParOf" srcId="{9A053CB1-29F9-4ED7-84FD-2F3284795642}" destId="{5DA39BA2-FE61-4D80-ADB8-AD02254CB80D}" srcOrd="7" destOrd="0" presId="urn:microsoft.com/office/officeart/2005/8/layout/radial6"/>
    <dgm:cxn modelId="{99E3D9FD-DFA7-4E3A-948C-C1A7F20F6791}" type="presParOf" srcId="{9A053CB1-29F9-4ED7-84FD-2F3284795642}" destId="{9E62907D-9CCE-4456-BB73-D267BB70855C}" srcOrd="8" destOrd="0" presId="urn:microsoft.com/office/officeart/2005/8/layout/radial6"/>
    <dgm:cxn modelId="{59563E67-368C-4D03-B70C-578B4F0DBC17}" type="presParOf" srcId="{9A053CB1-29F9-4ED7-84FD-2F3284795642}" destId="{92BE39A4-DAFD-4736-8CF9-0EC40A17E09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0452" y="1808820"/>
            <a:ext cx="7812000" cy="936104"/>
          </a:xfrm>
        </p:spPr>
        <p:txBody>
          <a:bodyPr>
            <a:normAutofit/>
          </a:bodyPr>
          <a:lstStyle>
            <a:lvl1pPr algn="l">
              <a:defRPr sz="3600" b="0">
                <a:ln w="1905">
                  <a:solidFill>
                    <a:schemeClr val="tx1"/>
                  </a:solidFill>
                </a:ln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40452" y="2626060"/>
            <a:ext cx="6400800" cy="5869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pic>
        <p:nvPicPr>
          <p:cNvPr id="7" name="Picture 3" descr="G:\公司\百度校园\百度logo\百度logo(小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2" y="3969060"/>
            <a:ext cx="3004699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/>
          <p:cNvSpPr>
            <a:spLocks/>
          </p:cNvSpPr>
          <p:nvPr/>
        </p:nvSpPr>
        <p:spPr bwMode="auto">
          <a:xfrm flipH="1">
            <a:off x="540452" y="3212976"/>
            <a:ext cx="8100000" cy="36000"/>
          </a:xfrm>
          <a:prstGeom prst="rect">
            <a:avLst/>
          </a:prstGeom>
          <a:gradFill flip="none" rotWithShape="1">
            <a:gsLst>
              <a:gs pos="0">
                <a:srgbClr val="D50505">
                  <a:shade val="30000"/>
                  <a:satMod val="115000"/>
                </a:srgbClr>
              </a:gs>
              <a:gs pos="50000">
                <a:srgbClr val="D50505">
                  <a:shade val="67500"/>
                  <a:satMod val="115000"/>
                </a:srgbClr>
              </a:gs>
              <a:gs pos="100000">
                <a:srgbClr val="D5050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pPr algn="l"/>
            <a:endParaRPr lang="zh-CN" altLang="en-US"/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 flipH="1">
            <a:off x="540452" y="3284984"/>
            <a:ext cx="8100000" cy="36000"/>
          </a:xfrm>
          <a:prstGeom prst="rect">
            <a:avLst/>
          </a:prstGeom>
          <a:gradFill flip="none" rotWithShape="1">
            <a:gsLst>
              <a:gs pos="0">
                <a:srgbClr val="0E38BE">
                  <a:shade val="30000"/>
                  <a:satMod val="115000"/>
                </a:srgbClr>
              </a:gs>
              <a:gs pos="50000">
                <a:srgbClr val="0E38BE">
                  <a:shade val="67500"/>
                  <a:satMod val="115000"/>
                </a:srgbClr>
              </a:gs>
              <a:gs pos="100000">
                <a:srgbClr val="0E38BE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pPr algn="l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5596" y="332656"/>
            <a:ext cx="8100900" cy="72008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  <a:lvl2pPr marL="914400" indent="-457200">
              <a:buFontTx/>
              <a:buBlip>
                <a:blip r:embed="rId2"/>
              </a:buBlip>
              <a:defRPr/>
            </a:lvl2pPr>
            <a:lvl3pPr marL="1257300" indent="-342900">
              <a:buFontTx/>
              <a:buBlip>
                <a:blip r:embed="rId2"/>
              </a:buBlip>
              <a:defRPr/>
            </a:lvl3pPr>
            <a:lvl4pPr marL="1714500" indent="-342900">
              <a:buFontTx/>
              <a:buBlip>
                <a:blip r:embed="rId2"/>
              </a:buBlip>
              <a:defRPr/>
            </a:lvl4pPr>
            <a:lvl5pPr marL="2171700" indent="-3429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794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:\公司\百度校园\百度logo\百度logo(小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8" y="2492896"/>
            <a:ext cx="2171324" cy="70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571092" y="2564904"/>
            <a:ext cx="6608396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5" name="Rectangle 12"/>
          <p:cNvSpPr>
            <a:spLocks/>
          </p:cNvSpPr>
          <p:nvPr/>
        </p:nvSpPr>
        <p:spPr bwMode="auto">
          <a:xfrm rot="16200000" flipH="1">
            <a:off x="5181044" y="2526385"/>
            <a:ext cx="36000" cy="7889910"/>
          </a:xfrm>
          <a:prstGeom prst="rect">
            <a:avLst/>
          </a:prstGeom>
          <a:gradFill flip="none" rotWithShape="1">
            <a:gsLst>
              <a:gs pos="0">
                <a:srgbClr val="C10707"/>
              </a:gs>
              <a:gs pos="82000">
                <a:srgbClr val="D50505">
                  <a:shade val="67500"/>
                  <a:satMod val="115000"/>
                  <a:alpha val="52000"/>
                </a:srgbClr>
              </a:gs>
              <a:gs pos="100000">
                <a:srgbClr val="D50505">
                  <a:shade val="100000"/>
                  <a:satMod val="115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endParaRPr lang="en-US" altLang="zh-CN" dirty="0" smtClean="0"/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2475627" y="2566550"/>
            <a:ext cx="45719" cy="648000"/>
          </a:xfrm>
          <a:prstGeom prst="rect">
            <a:avLst/>
          </a:prstGeom>
          <a:gradFill flip="none" rotWithShape="1">
            <a:gsLst>
              <a:gs pos="0">
                <a:srgbClr val="0E38BE">
                  <a:shade val="30000"/>
                  <a:satMod val="115000"/>
                </a:srgbClr>
              </a:gs>
              <a:gs pos="50000">
                <a:srgbClr val="0E38BE">
                  <a:shade val="67500"/>
                  <a:satMod val="115000"/>
                </a:srgbClr>
              </a:gs>
              <a:gs pos="100000">
                <a:srgbClr val="0E38BE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985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65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文本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G:\公司\百度校园\百度logo\百度logo(小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8" y="2205014"/>
            <a:ext cx="2288652" cy="74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97" y="2945309"/>
            <a:ext cx="40290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2"/>
          <p:cNvSpPr>
            <a:spLocks/>
          </p:cNvSpPr>
          <p:nvPr userDrawn="1"/>
        </p:nvSpPr>
        <p:spPr bwMode="auto">
          <a:xfrm>
            <a:off x="5146417" y="3933096"/>
            <a:ext cx="360000" cy="360000"/>
          </a:xfrm>
          <a:prstGeom prst="rect">
            <a:avLst/>
          </a:prstGeom>
          <a:gradFill flip="none" rotWithShape="1">
            <a:gsLst>
              <a:gs pos="0">
                <a:srgbClr val="D50505">
                  <a:shade val="30000"/>
                  <a:satMod val="115000"/>
                </a:srgbClr>
              </a:gs>
              <a:gs pos="50000">
                <a:srgbClr val="D50505">
                  <a:shade val="67500"/>
                  <a:satMod val="115000"/>
                </a:srgbClr>
              </a:gs>
              <a:gs pos="100000">
                <a:srgbClr val="D5050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endParaRPr lang="en-US" altLang="zh-CN" dirty="0" smtClean="0"/>
          </a:p>
        </p:txBody>
      </p:sp>
      <p:sp>
        <p:nvSpPr>
          <p:cNvPr id="5" name="Rectangle 15"/>
          <p:cNvSpPr>
            <a:spLocks/>
          </p:cNvSpPr>
          <p:nvPr userDrawn="1"/>
        </p:nvSpPr>
        <p:spPr bwMode="auto">
          <a:xfrm>
            <a:off x="4380131" y="3933096"/>
            <a:ext cx="360000" cy="360000"/>
          </a:xfrm>
          <a:prstGeom prst="rect">
            <a:avLst/>
          </a:prstGeom>
          <a:gradFill flip="none" rotWithShape="1">
            <a:gsLst>
              <a:gs pos="0">
                <a:srgbClr val="0E38BE">
                  <a:shade val="30000"/>
                  <a:satMod val="115000"/>
                </a:srgbClr>
              </a:gs>
              <a:gs pos="50000">
                <a:srgbClr val="0E38BE">
                  <a:shade val="67500"/>
                  <a:satMod val="115000"/>
                </a:srgbClr>
              </a:gs>
              <a:gs pos="100000">
                <a:srgbClr val="0E38BE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Rectangle 15"/>
          <p:cNvSpPr>
            <a:spLocks/>
          </p:cNvSpPr>
          <p:nvPr userDrawn="1"/>
        </p:nvSpPr>
        <p:spPr bwMode="auto">
          <a:xfrm>
            <a:off x="3491880" y="3954984"/>
            <a:ext cx="360000" cy="36000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860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300A46-DB0A-4AE6-BD94-F9432DEF99DE}" type="datetimeFigureOut">
              <a:rPr lang="zh-CN" altLang="en-US" smtClean="0"/>
              <a:pPr/>
              <a:t>2014/9/5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C117D-C760-4FE8-B1C2-D966877252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05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06896" y="33265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11" name="Picture 3" descr="G:\公司\百度校园\百度logo\百度logo(小)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775" y="6165304"/>
            <a:ext cx="1226657" cy="3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0" y="6453336"/>
            <a:ext cx="702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532440" y="6453336"/>
            <a:ext cx="59504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 12"/>
          <p:cNvSpPr>
            <a:spLocks/>
          </p:cNvSpPr>
          <p:nvPr/>
        </p:nvSpPr>
        <p:spPr bwMode="auto">
          <a:xfrm>
            <a:off x="467584" y="599110"/>
            <a:ext cx="360000" cy="360000"/>
          </a:xfrm>
          <a:prstGeom prst="rect">
            <a:avLst/>
          </a:prstGeom>
          <a:gradFill flip="none" rotWithShape="1">
            <a:gsLst>
              <a:gs pos="0">
                <a:srgbClr val="D50505">
                  <a:shade val="30000"/>
                  <a:satMod val="115000"/>
                </a:srgbClr>
              </a:gs>
              <a:gs pos="50000">
                <a:srgbClr val="D50505">
                  <a:shade val="67500"/>
                  <a:satMod val="115000"/>
                </a:srgbClr>
              </a:gs>
              <a:gs pos="100000">
                <a:srgbClr val="D5050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endParaRPr lang="en-US" altLang="zh-CN" dirty="0" smtClean="0"/>
          </a:p>
        </p:txBody>
      </p:sp>
      <p:sp>
        <p:nvSpPr>
          <p:cNvPr id="23" name="Rectangle 15"/>
          <p:cNvSpPr>
            <a:spLocks/>
          </p:cNvSpPr>
          <p:nvPr/>
        </p:nvSpPr>
        <p:spPr bwMode="auto">
          <a:xfrm>
            <a:off x="356652" y="478490"/>
            <a:ext cx="360000" cy="360000"/>
          </a:xfrm>
          <a:prstGeom prst="rect">
            <a:avLst/>
          </a:prstGeom>
          <a:gradFill flip="none" rotWithShape="1">
            <a:gsLst>
              <a:gs pos="0">
                <a:srgbClr val="0E38BE">
                  <a:shade val="30000"/>
                  <a:satMod val="115000"/>
                </a:srgbClr>
              </a:gs>
              <a:gs pos="50000">
                <a:srgbClr val="0E38BE">
                  <a:shade val="67500"/>
                  <a:satMod val="115000"/>
                </a:srgbClr>
              </a:gs>
              <a:gs pos="100000">
                <a:srgbClr val="0E38BE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827584" y="980728"/>
            <a:ext cx="800237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5"/>
          <p:cNvSpPr>
            <a:spLocks/>
          </p:cNvSpPr>
          <p:nvPr userDrawn="1"/>
        </p:nvSpPr>
        <p:spPr bwMode="auto">
          <a:xfrm>
            <a:off x="255658" y="332656"/>
            <a:ext cx="360000" cy="36000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55658" y="6467499"/>
            <a:ext cx="4388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aseline="0" dirty="0" smtClean="0">
                <a:solidFill>
                  <a:schemeClr val="bg1">
                    <a:lumMod val="75000"/>
                  </a:schemeClr>
                </a:solidFill>
              </a:rPr>
              <a:t>Baidu</a:t>
            </a:r>
            <a:r>
              <a:rPr lang="zh-CN" altLang="en-US" sz="14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baseline="0" dirty="0" smtClean="0">
                <a:solidFill>
                  <a:schemeClr val="bg1">
                    <a:lumMod val="75000"/>
                  </a:schemeClr>
                </a:solidFill>
              </a:rPr>
              <a:t>Wenjin Rong</a:t>
            </a:r>
            <a:r>
              <a:rPr lang="zh-CN" altLang="en-US" sz="14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baseline="0" dirty="0" smtClean="0">
                <a:solidFill>
                  <a:schemeClr val="bg1">
                    <a:lumMod val="75000"/>
                  </a:schemeClr>
                </a:solidFill>
              </a:rPr>
              <a:t>2014. 09. 05 @ CUHK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2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300" b="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SzPct val="60000"/>
        <a:buFontTx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SzPct val="60000"/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SzPct val="60000"/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6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SzPct val="6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424036" cy="936104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Mechanism Design for Keyword </a:t>
            </a:r>
            <a:r>
              <a:rPr lang="en-US" altLang="zh-CN" sz="2800" b="1" dirty="0" smtClean="0"/>
              <a:t>Auction</a:t>
            </a:r>
            <a:endParaRPr lang="zh-CN" altLang="en-US" sz="2800" b="1" i="0" u="none" strike="noStrike" kern="2200" baseline="0" dirty="0" smtClean="0">
              <a:latin typeface="+mj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0" y="4005064"/>
            <a:ext cx="3815856" cy="936104"/>
          </a:xfrm>
        </p:spPr>
        <p:txBody>
          <a:bodyPr/>
          <a:lstStyle/>
          <a:p>
            <a:r>
              <a:rPr lang="en-US" altLang="zh-CN" sz="2400" b="1" dirty="0"/>
              <a:t>Wenjin </a:t>
            </a:r>
            <a:r>
              <a:rPr lang="en-US" altLang="zh-CN" sz="2400" b="1" dirty="0" smtClean="0"/>
              <a:t>Rong </a:t>
            </a:r>
          </a:p>
          <a:p>
            <a:r>
              <a:rPr lang="en-US" altLang="zh-CN" sz="2400" b="1" dirty="0" smtClean="0"/>
              <a:t>For CUHK, 2014. 09. 05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50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00638" y="16197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Market Clearing Price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Cambria Math" panose="02040503050406030204" pitchFamily="18" charset="0"/>
              <a:ea typeface="微软雅黑" pitchFamily="34" charset="-122"/>
            </a:endParaRPr>
          </a:p>
        </p:txBody>
      </p:sp>
      <p:sp>
        <p:nvSpPr>
          <p:cNvPr id="50" name="Rectangle 3"/>
          <p:cNvSpPr>
            <a:spLocks/>
          </p:cNvSpPr>
          <p:nvPr/>
        </p:nvSpPr>
        <p:spPr bwMode="auto">
          <a:xfrm>
            <a:off x="673100" y="1340768"/>
            <a:ext cx="8470900" cy="4104456"/>
          </a:xfrm>
          <a:prstGeom prst="rect">
            <a:avLst/>
          </a:prstGeom>
          <a:solidFill>
            <a:srgbClr val="A40800"/>
          </a:solidFill>
          <a:ln>
            <a:noFill/>
          </a:ln>
          <a:effectLst>
            <a:outerShdw dist="380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zh-CN" altLang="en-US">
              <a:ea typeface="宋体" panose="02010600030101010101" pitchFamily="2" charset="-122"/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961664"/>
              </p:ext>
            </p:extLst>
          </p:nvPr>
        </p:nvGraphicFramePr>
        <p:xfrm>
          <a:off x="3923927" y="1913202"/>
          <a:ext cx="4968552" cy="140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131"/>
                <a:gridCol w="690077"/>
                <a:gridCol w="801089"/>
                <a:gridCol w="707219"/>
                <a:gridCol w="798518"/>
                <a:gridCol w="798518"/>
              </a:tblGrid>
              <a:tr h="350409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Price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Tao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bg1"/>
                          </a:solidFill>
                        </a:rPr>
                        <a:t>Dong</a:t>
                      </a: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bg1"/>
                          </a:solidFill>
                        </a:rPr>
                        <a:t>Hao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bg1"/>
                          </a:solidFill>
                        </a:rPr>
                        <a:t>Ya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Slot</a:t>
                      </a:r>
                      <a:r>
                        <a:rPr lang="en-US" altLang="zh-CN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b="1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-2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Slot</a:t>
                      </a:r>
                      <a:r>
                        <a:rPr lang="en-US" altLang="zh-CN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b="1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Slot</a:t>
                      </a:r>
                      <a:r>
                        <a:rPr lang="en-US" altLang="zh-CN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b="1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TextBox 5"/>
          <p:cNvSpPr txBox="1"/>
          <p:nvPr/>
        </p:nvSpPr>
        <p:spPr>
          <a:xfrm>
            <a:off x="4586162" y="1556792"/>
            <a:ext cx="3874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Value Matrix</a:t>
            </a:r>
            <a:r>
              <a:rPr lang="zh-CN" altLang="en-US" sz="1600" dirty="0" smtClean="0">
                <a:solidFill>
                  <a:schemeClr val="bg1"/>
                </a:solidFill>
              </a:rPr>
              <a:t>、</a:t>
            </a:r>
            <a:r>
              <a:rPr lang="en-US" altLang="zh-CN" sz="1600" dirty="0" smtClean="0">
                <a:solidFill>
                  <a:schemeClr val="bg1"/>
                </a:solidFill>
              </a:rPr>
              <a:t>Profit Matrix and Price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37" name="表格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97405"/>
              </p:ext>
            </p:extLst>
          </p:nvPr>
        </p:nvGraphicFramePr>
        <p:xfrm>
          <a:off x="4005329" y="3827564"/>
          <a:ext cx="4887152" cy="140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975"/>
                <a:gridCol w="680711"/>
                <a:gridCol w="890158"/>
                <a:gridCol w="785436"/>
                <a:gridCol w="785436"/>
                <a:gridCol w="785436"/>
              </a:tblGrid>
              <a:tr h="350409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Price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Tao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bg1"/>
                          </a:solidFill>
                        </a:rPr>
                        <a:t>Dong</a:t>
                      </a: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bg1"/>
                          </a:solidFill>
                        </a:rPr>
                        <a:t>Hao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bg1"/>
                          </a:solidFill>
                        </a:rPr>
                        <a:t>Ya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Slot</a:t>
                      </a:r>
                      <a:r>
                        <a:rPr lang="en-US" altLang="zh-CN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b="1" dirty="0" smtClean="0">
                          <a:solidFill>
                            <a:srgbClr val="FFFF00"/>
                          </a:solidFill>
                        </a:rPr>
                        <a:t>9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b="1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b="1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Slot</a:t>
                      </a:r>
                      <a:r>
                        <a:rPr lang="en-US" altLang="zh-CN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b="1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Slot</a:t>
                      </a:r>
                      <a:r>
                        <a:rPr lang="en-US" altLang="zh-CN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b="1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6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TextBox 35"/>
          <p:cNvSpPr txBox="1"/>
          <p:nvPr/>
        </p:nvSpPr>
        <p:spPr>
          <a:xfrm>
            <a:off x="4949788" y="350100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Price not to Clearing Market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5" name="图片 14" descr="www.tuweimei.comComp_57699_m6cQsfcuMnkgLnEg7vDokY8QsolY8R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" y="1340768"/>
            <a:ext cx="376290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08551" y="5713367"/>
            <a:ext cx="7722868" cy="739969"/>
            <a:chOff x="808551" y="5713367"/>
            <a:chExt cx="7722868" cy="739969"/>
          </a:xfrm>
        </p:grpSpPr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833161" y="6105146"/>
              <a:ext cx="7698258" cy="348190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8500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64017">
                <a:defRPr/>
              </a:pPr>
              <a:endParaRPr lang="zh-CN" alt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808551" y="5713367"/>
              <a:ext cx="7507865" cy="545371"/>
            </a:xfrm>
            <a:prstGeom prst="roundRect">
              <a:avLst>
                <a:gd name="adj" fmla="val 2830"/>
              </a:avLst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51554" y="5857527"/>
              <a:ext cx="7220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err="1" smtClean="0"/>
                <a:t>Demange</a:t>
              </a:r>
              <a:r>
                <a:rPr lang="en-US" altLang="zh-CN" sz="1400" b="1" dirty="0" smtClean="0"/>
                <a:t> et al</a:t>
              </a:r>
              <a:r>
                <a:rPr lang="en-US" altLang="zh-CN" sz="1400" dirty="0" smtClean="0"/>
                <a:t>, 1986, Multi-item Auction.</a:t>
              </a:r>
              <a:endParaRPr lang="en-US" altLang="zh-CN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54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kern="2200" dirty="0">
                <a:latin typeface="Cambria Math" panose="02040503050406030204" pitchFamily="18" charset="0"/>
                <a:ea typeface="Cambria Math" panose="02040503050406030204" pitchFamily="18" charset="0"/>
              </a:rPr>
              <a:t>Advertisement </a:t>
            </a:r>
            <a:r>
              <a:rPr lang="en-US" altLang="zh-CN" sz="3200" b="1" kern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Scheduling System</a:t>
            </a:r>
            <a:r>
              <a:rPr lang="zh-CN" altLang="en-US" sz="2400" b="1" kern="2200" dirty="0" smtClean="0">
                <a:latin typeface="Cambria Math" panose="02040503050406030204" pitchFamily="18" charset="0"/>
              </a:rPr>
              <a:t>：广告管家</a:t>
            </a:r>
          </a:p>
        </p:txBody>
      </p:sp>
      <p:pic>
        <p:nvPicPr>
          <p:cNvPr id="31" name="Picture 2" descr="http://imgsrc.baidu.com/forum/pic/item/faa73b1f95cad1c8c7cbbb907f3e6709c83d51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196752"/>
            <a:ext cx="7111813" cy="466800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3491880" y="2636912"/>
            <a:ext cx="4807557" cy="432048"/>
            <a:chOff x="3491880" y="2636912"/>
            <a:chExt cx="4807557" cy="432048"/>
          </a:xfrm>
        </p:grpSpPr>
        <p:sp>
          <p:nvSpPr>
            <p:cNvPr id="3" name="矩形 2"/>
            <p:cNvSpPr/>
            <p:nvPr/>
          </p:nvSpPr>
          <p:spPr>
            <a:xfrm>
              <a:off x="3491880" y="2636912"/>
              <a:ext cx="4807557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63610" y="2668270"/>
              <a:ext cx="8640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date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95736" y="3037602"/>
            <a:ext cx="1224136" cy="2263606"/>
            <a:chOff x="2195736" y="3037602"/>
            <a:chExt cx="1224136" cy="2263606"/>
          </a:xfrm>
        </p:grpSpPr>
        <p:sp>
          <p:nvSpPr>
            <p:cNvPr id="5" name="矩形 4"/>
            <p:cNvSpPr/>
            <p:nvPr/>
          </p:nvSpPr>
          <p:spPr>
            <a:xfrm>
              <a:off x="2195736" y="3037602"/>
              <a:ext cx="1224136" cy="22636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375756" y="3603299"/>
              <a:ext cx="75608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Ads Slots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4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0852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US" altLang="zh-CN" b="1" kern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VCG</a:t>
            </a:r>
            <a:r>
              <a:rPr lang="zh-CN" altLang="en-US" b="1" kern="2200" dirty="0">
                <a:latin typeface="Cambria Math" panose="02040503050406030204" pitchFamily="18" charset="0"/>
              </a:rPr>
              <a:t> </a:t>
            </a:r>
            <a:r>
              <a:rPr lang="en-US" altLang="zh-CN" b="1" kern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Realizes </a:t>
            </a:r>
            <a:r>
              <a:rPr lang="en-US" altLang="zh-CN" b="1" kern="2200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altLang="zh-CN" b="1" kern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arket Values</a:t>
            </a:r>
            <a:endParaRPr lang="zh-CN" altLang="en-US" b="1" kern="2200" dirty="0">
              <a:latin typeface="Cambria Math" panose="02040503050406030204" pitchFamily="18" charset="0"/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395536" y="1268760"/>
            <a:ext cx="8470900" cy="410445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38099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zh-CN" altLang="en-US">
              <a:ea typeface="宋体" panose="02010600030101010101" pitchFamily="2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193000"/>
              </p:ext>
            </p:extLst>
          </p:nvPr>
        </p:nvGraphicFramePr>
        <p:xfrm>
          <a:off x="779566" y="1533033"/>
          <a:ext cx="2232249" cy="177770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25636"/>
                <a:gridCol w="1306613"/>
              </a:tblGrid>
              <a:tr h="350409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lt1"/>
                          </a:solidFill>
                        </a:rPr>
                        <a:t>Click-Through</a:t>
                      </a:r>
                      <a:r>
                        <a:rPr lang="en-US" altLang="zh-CN" sz="1400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altLang="zh-CN" sz="1400" dirty="0" smtClean="0">
                          <a:solidFill>
                            <a:schemeClr val="lt1"/>
                          </a:solidFill>
                        </a:rPr>
                        <a:t>Rate(CTR)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 smtClean="0"/>
                        <a:t> </a:t>
                      </a:r>
                      <a:r>
                        <a:rPr lang="en-US" altLang="zh-CN" sz="1600" baseline="0" dirty="0" smtClean="0"/>
                        <a:t>Slot </a:t>
                      </a:r>
                      <a:r>
                        <a:rPr lang="en-US" altLang="zh-CN" sz="1600" dirty="0" smtClean="0"/>
                        <a:t>1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0.5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Slot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2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0.2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Slot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3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03014"/>
              </p:ext>
            </p:extLst>
          </p:nvPr>
        </p:nvGraphicFramePr>
        <p:xfrm>
          <a:off x="3059832" y="1556792"/>
          <a:ext cx="2509812" cy="17520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1302"/>
                <a:gridCol w="878510"/>
              </a:tblGrid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Advertisers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lt1"/>
                          </a:solidFill>
                        </a:rPr>
                        <a:t>Values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dk1"/>
                          </a:solidFill>
                        </a:rPr>
                        <a:t>Tao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dk1"/>
                          </a:solidFill>
                        </a:rPr>
                        <a:t>Dong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4.6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dk1"/>
                          </a:solidFill>
                        </a:rPr>
                        <a:t>Hao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1.8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dk1"/>
                          </a:solidFill>
                        </a:rPr>
                        <a:t>Ya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118228"/>
              </p:ext>
            </p:extLst>
          </p:nvPr>
        </p:nvGraphicFramePr>
        <p:xfrm>
          <a:off x="757368" y="3429000"/>
          <a:ext cx="4822744" cy="1491490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279180"/>
                <a:gridCol w="3543564"/>
              </a:tblGrid>
              <a:tr h="20816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/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latin typeface="宋体"/>
                      </a:endParaRPr>
                    </a:p>
                  </a:txBody>
                  <a:tcPr marL="9000" marR="9000" marT="9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VCG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华文新魏"/>
                      </a:endParaRPr>
                    </a:p>
                  </a:txBody>
                  <a:tcPr marL="9000" marR="9000" marT="9000" marB="0" anchor="ctr"/>
                </a:tc>
              </a:tr>
              <a:tr h="4122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Distribution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latin typeface="微软雅黑"/>
                      </a:endParaRPr>
                    </a:p>
                  </a:txBody>
                  <a:tcPr marL="9000" marR="9000" marT="9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bg1"/>
                          </a:solidFill>
                          <a:latin typeface="华文新魏"/>
                        </a:rPr>
                        <a:t>Slot goes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bg1"/>
                          </a:solidFill>
                          <a:latin typeface="华文新魏"/>
                        </a:rPr>
                        <a:t> to advertiser by bids 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latin typeface="华文新魏"/>
                      </a:endParaRPr>
                    </a:p>
                  </a:txBody>
                  <a:tcPr marL="9000" marR="9000" marT="9000" marB="0" anchor="ctr"/>
                </a:tc>
              </a:tr>
              <a:tr h="4122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Payment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latin typeface="微软雅黑"/>
                      </a:endParaRPr>
                    </a:p>
                  </a:txBody>
                  <a:tcPr marL="9000" marR="9000" marT="9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 smtClean="0"/>
                        <a:t>P_</a:t>
                      </a:r>
                      <a:r>
                        <a:rPr lang="en-US" altLang="zh-CN" sz="1400" u="none" strike="noStrike" dirty="0" err="1" smtClean="0"/>
                        <a:t>Tao</a:t>
                      </a:r>
                      <a:r>
                        <a:rPr lang="en-US" sz="1400" u="none" strike="noStrike" dirty="0" smtClean="0"/>
                        <a:t>=3.32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华文新魏"/>
                      </a:endParaRPr>
                    </a:p>
                  </a:txBody>
                  <a:tcPr marL="9000" marR="9000" marT="9000" marB="0" anchor="ctr"/>
                </a:tc>
              </a:tr>
              <a:tr h="1579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 smtClean="0"/>
                        <a:t>P_</a:t>
                      </a:r>
                      <a:r>
                        <a:rPr lang="en-US" altLang="zh-CN" sz="1400" u="none" strike="noStrike" dirty="0" err="1" smtClean="0"/>
                        <a:t>Dong</a:t>
                      </a:r>
                      <a:r>
                        <a:rPr lang="en-US" sz="1400" u="none" strike="noStrike" dirty="0" smtClean="0"/>
                        <a:t>=1.4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华文新魏"/>
                      </a:endParaRPr>
                    </a:p>
                  </a:txBody>
                  <a:tcPr marL="9000" marR="9000" marT="9000" marB="0" anchor="ctr"/>
                </a:tc>
              </a:tr>
              <a:tr h="2206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 smtClean="0"/>
                        <a:t>P_</a:t>
                      </a:r>
                      <a:r>
                        <a:rPr lang="en-US" altLang="zh-CN" sz="1400" u="none" strike="noStrike" dirty="0" err="1" smtClean="0"/>
                        <a:t>hao</a:t>
                      </a:r>
                      <a:r>
                        <a:rPr lang="en-US" sz="1400" u="none" strike="noStrike" dirty="0" smtClean="0"/>
                        <a:t>=1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华文新魏"/>
                      </a:endParaRPr>
                    </a:p>
                  </a:txBody>
                  <a:tcPr marL="9000" marR="9000" marT="9000" marB="0" anchor="ctr"/>
                </a:tc>
              </a:tr>
            </a:tbl>
          </a:graphicData>
        </a:graphic>
      </p:graphicFrame>
      <p:sp>
        <p:nvSpPr>
          <p:cNvPr id="16" name="TextBox 71"/>
          <p:cNvSpPr txBox="1"/>
          <p:nvPr/>
        </p:nvSpPr>
        <p:spPr>
          <a:xfrm>
            <a:off x="5652120" y="1196752"/>
            <a:ext cx="3142308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In Tao case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：</a:t>
            </a:r>
            <a:endParaRPr lang="en-US" altLang="zh-CN" sz="1600" b="1" dirty="0" smtClean="0">
              <a:solidFill>
                <a:schemeClr val="bg1"/>
              </a:solidFill>
            </a:endParaRPr>
          </a:p>
          <a:p>
            <a:endParaRPr lang="en-US" altLang="zh-CN" sz="1600" b="1" dirty="0" smtClean="0">
              <a:solidFill>
                <a:schemeClr val="bg1"/>
              </a:solidFill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1) </a:t>
            </a:r>
            <a:r>
              <a:rPr lang="en-US" altLang="zh-CN" sz="1600" dirty="0" smtClean="0">
                <a:solidFill>
                  <a:schemeClr val="bg1"/>
                </a:solidFill>
              </a:rPr>
              <a:t>When </a:t>
            </a:r>
            <a:r>
              <a:rPr lang="en-US" altLang="zh-CN" sz="1600" dirty="0">
                <a:solidFill>
                  <a:schemeClr val="bg1"/>
                </a:solidFill>
              </a:rPr>
              <a:t>Tao is absent</a:t>
            </a:r>
            <a:r>
              <a:rPr lang="en-US" altLang="zh-CN" sz="1600" dirty="0" smtClean="0">
                <a:solidFill>
                  <a:schemeClr val="bg1"/>
                </a:solidFill>
              </a:rPr>
              <a:t>, all the other 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advertisers’utility</a:t>
            </a:r>
            <a:r>
              <a:rPr lang="en-US" altLang="zh-CN" sz="1600" dirty="0" smtClean="0">
                <a:solidFill>
                  <a:schemeClr val="bg1"/>
                </a:solidFill>
              </a:rPr>
              <a:t> is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华文新魏"/>
              </a:rPr>
              <a:t>4.6</a:t>
            </a:r>
            <a:r>
              <a:rPr lang="en-US" altLang="zh-CN" sz="1600" dirty="0" smtClean="0">
                <a:solidFill>
                  <a:schemeClr val="bg1"/>
                </a:solidFill>
                <a:latin typeface="宋体"/>
              </a:rPr>
              <a:t>×</a:t>
            </a:r>
            <a:r>
              <a:rPr lang="en-US" altLang="zh-CN" sz="1600" dirty="0" smtClean="0">
                <a:solidFill>
                  <a:schemeClr val="bg1"/>
                </a:solidFill>
                <a:latin typeface="华文新魏"/>
              </a:rPr>
              <a:t>0.5+1.8</a:t>
            </a:r>
            <a:r>
              <a:rPr lang="en-US" altLang="zh-CN" sz="1600" dirty="0" smtClean="0">
                <a:solidFill>
                  <a:schemeClr val="bg1"/>
                </a:solidFill>
                <a:latin typeface="宋体"/>
              </a:rPr>
              <a:t>×</a:t>
            </a:r>
            <a:r>
              <a:rPr lang="en-US" altLang="zh-CN" sz="1600" dirty="0" smtClean="0">
                <a:solidFill>
                  <a:schemeClr val="bg1"/>
                </a:solidFill>
                <a:latin typeface="华文新魏"/>
              </a:rPr>
              <a:t>0.2+1</a:t>
            </a:r>
            <a:r>
              <a:rPr lang="en-US" altLang="zh-CN" sz="1600" dirty="0" smtClean="0">
                <a:solidFill>
                  <a:schemeClr val="bg1"/>
                </a:solidFill>
                <a:latin typeface="宋体"/>
              </a:rPr>
              <a:t>×</a:t>
            </a:r>
            <a:r>
              <a:rPr lang="en-US" altLang="zh-CN" sz="1600" dirty="0" smtClean="0">
                <a:solidFill>
                  <a:schemeClr val="bg1"/>
                </a:solidFill>
                <a:latin typeface="华文新魏"/>
              </a:rPr>
              <a:t>0.1=</a:t>
            </a:r>
            <a:r>
              <a:rPr lang="en-US" altLang="zh-CN" sz="1600" b="1" dirty="0" smtClean="0">
                <a:solidFill>
                  <a:srgbClr val="FFFF00"/>
                </a:solidFill>
                <a:latin typeface="华文新魏"/>
              </a:rPr>
              <a:t>2.76</a:t>
            </a:r>
          </a:p>
          <a:p>
            <a:pPr algn="ctr"/>
            <a:endParaRPr lang="en-US" altLang="zh-CN" sz="1600" dirty="0">
              <a:solidFill>
                <a:srgbClr val="FFFF00"/>
              </a:solidFill>
              <a:latin typeface="华文新魏"/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  <a:latin typeface="华文新魏"/>
              </a:rPr>
              <a:t>2)</a:t>
            </a:r>
            <a:r>
              <a:rPr lang="en-US" altLang="zh-CN" sz="1600" dirty="0" smtClean="0">
                <a:solidFill>
                  <a:schemeClr val="bg1"/>
                </a:solidFill>
                <a:latin typeface="华文新魏"/>
              </a:rPr>
              <a:t> When Tao is present, </a:t>
            </a:r>
            <a:r>
              <a:rPr lang="en-US" altLang="zh-CN" sz="1600" dirty="0">
                <a:solidFill>
                  <a:schemeClr val="bg1"/>
                </a:solidFill>
              </a:rPr>
              <a:t>all the other </a:t>
            </a:r>
            <a:r>
              <a:rPr lang="en-US" altLang="zh-CN" sz="1600" dirty="0" err="1">
                <a:solidFill>
                  <a:schemeClr val="bg1"/>
                </a:solidFill>
              </a:rPr>
              <a:t>advertisers’utility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</a:rPr>
              <a:t>is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华文新魏"/>
              </a:rPr>
              <a:t>4.6</a:t>
            </a:r>
            <a:r>
              <a:rPr lang="en-US" altLang="zh-CN" sz="1600" dirty="0" smtClean="0">
                <a:solidFill>
                  <a:schemeClr val="bg1"/>
                </a:solidFill>
                <a:latin typeface="宋体"/>
              </a:rPr>
              <a:t>×</a:t>
            </a:r>
            <a:r>
              <a:rPr lang="en-US" altLang="zh-CN" sz="1600" dirty="0" smtClean="0">
                <a:solidFill>
                  <a:schemeClr val="bg1"/>
                </a:solidFill>
                <a:latin typeface="华文新魏"/>
              </a:rPr>
              <a:t>0.2+1.8</a:t>
            </a:r>
            <a:r>
              <a:rPr lang="en-US" altLang="zh-CN" sz="1600" dirty="0" smtClean="0">
                <a:solidFill>
                  <a:schemeClr val="bg1"/>
                </a:solidFill>
                <a:latin typeface="宋体"/>
              </a:rPr>
              <a:t>×</a:t>
            </a:r>
            <a:r>
              <a:rPr lang="en-US" altLang="zh-CN" sz="1600" dirty="0" smtClean="0">
                <a:solidFill>
                  <a:schemeClr val="bg1"/>
                </a:solidFill>
                <a:latin typeface="华文新魏"/>
              </a:rPr>
              <a:t>0.1+1</a:t>
            </a:r>
            <a:r>
              <a:rPr lang="en-US" altLang="zh-CN" sz="1600" dirty="0" smtClean="0">
                <a:solidFill>
                  <a:schemeClr val="bg1"/>
                </a:solidFill>
                <a:latin typeface="宋体"/>
              </a:rPr>
              <a:t>×</a:t>
            </a:r>
            <a:r>
              <a:rPr lang="en-US" altLang="zh-CN" sz="1600" dirty="0" smtClean="0">
                <a:solidFill>
                  <a:schemeClr val="bg1"/>
                </a:solidFill>
                <a:latin typeface="华文新魏"/>
              </a:rPr>
              <a:t>0=</a:t>
            </a:r>
            <a:r>
              <a:rPr lang="en-US" altLang="zh-CN" sz="1600" b="1" dirty="0" smtClean="0">
                <a:solidFill>
                  <a:srgbClr val="FFFF00"/>
                </a:solidFill>
                <a:latin typeface="华文新魏"/>
              </a:rPr>
              <a:t>1.1</a:t>
            </a:r>
          </a:p>
          <a:p>
            <a:pPr algn="ctr"/>
            <a:endParaRPr lang="en-US" altLang="zh-CN" sz="1600" b="1" dirty="0">
              <a:solidFill>
                <a:srgbClr val="FFFF00"/>
              </a:solidFill>
              <a:latin typeface="华文新魏"/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3)</a:t>
            </a:r>
            <a:r>
              <a:rPr lang="en-US" altLang="zh-CN" sz="1600" dirty="0" smtClean="0">
                <a:solidFill>
                  <a:schemeClr val="bg1"/>
                </a:solidFill>
              </a:rPr>
              <a:t> The difference of both 1) and 2) is 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algn="ctr"/>
            <a:r>
              <a:rPr lang="en-US" altLang="zh-CN" sz="1600" dirty="0" smtClean="0">
                <a:solidFill>
                  <a:schemeClr val="bg1"/>
                </a:solidFill>
              </a:rPr>
              <a:t>2.76-1.1=</a:t>
            </a:r>
            <a:r>
              <a:rPr lang="en-US" altLang="zh-CN" sz="1600" b="1" dirty="0" smtClean="0">
                <a:solidFill>
                  <a:srgbClr val="FFFF00"/>
                </a:solidFill>
              </a:rPr>
              <a:t>1.66</a:t>
            </a:r>
          </a:p>
          <a:p>
            <a:pPr algn="ctr"/>
            <a:endParaRPr lang="en-US" altLang="zh-CN" sz="1600" b="1" dirty="0">
              <a:solidFill>
                <a:srgbClr val="FFFF00"/>
              </a:solidFill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4)</a:t>
            </a:r>
            <a:r>
              <a:rPr lang="en-US" altLang="zh-CN" sz="1600" dirty="0" smtClean="0">
                <a:solidFill>
                  <a:schemeClr val="bg1"/>
                </a:solidFill>
              </a:rPr>
              <a:t> So Tao must pay 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1.66/0.5=</a:t>
            </a:r>
            <a:r>
              <a:rPr lang="en-US" altLang="zh-CN" sz="1600" b="1" dirty="0">
                <a:solidFill>
                  <a:srgbClr val="FFFF00"/>
                </a:solidFill>
              </a:rPr>
              <a:t>3.32</a:t>
            </a:r>
          </a:p>
          <a:p>
            <a:r>
              <a:rPr lang="en-US" altLang="zh-CN" sz="1600" dirty="0" smtClean="0">
                <a:solidFill>
                  <a:schemeClr val="bg1"/>
                </a:solidFill>
              </a:rPr>
              <a:t>for each click-through.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08551" y="5583974"/>
            <a:ext cx="7722868" cy="869362"/>
            <a:chOff x="808551" y="5583974"/>
            <a:chExt cx="7722868" cy="86936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833161" y="6105146"/>
              <a:ext cx="7698258" cy="348190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8500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64017">
                <a:defRPr/>
              </a:pPr>
              <a:endParaRPr lang="zh-CN" alt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808551" y="5631627"/>
              <a:ext cx="7507865" cy="627112"/>
            </a:xfrm>
            <a:prstGeom prst="roundRect">
              <a:avLst>
                <a:gd name="adj" fmla="val 2830"/>
              </a:avLst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51554" y="5583974"/>
              <a:ext cx="72208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err="1" smtClean="0"/>
                <a:t>Vickrey</a:t>
              </a:r>
              <a:r>
                <a:rPr lang="en-US" altLang="zh-CN" sz="1400" dirty="0" smtClean="0"/>
                <a:t>, 1961, </a:t>
              </a:r>
              <a:r>
                <a:rPr lang="en-US" altLang="zh-CN" sz="1400" dirty="0" err="1" smtClean="0"/>
                <a:t>Counterspeculation</a:t>
              </a:r>
              <a:r>
                <a:rPr lang="zh-CN" altLang="en-US" sz="1400" dirty="0" smtClean="0"/>
                <a:t>，</a:t>
              </a:r>
              <a:r>
                <a:rPr lang="en-US" altLang="zh-CN" sz="1400" dirty="0" smtClean="0"/>
                <a:t>Auctions and Competitive Sealed Tenders</a:t>
              </a:r>
            </a:p>
            <a:p>
              <a:r>
                <a:rPr lang="en-US" altLang="zh-CN" sz="1400" b="1" dirty="0" smtClean="0"/>
                <a:t>Clarke</a:t>
              </a:r>
              <a:r>
                <a:rPr lang="en-US" altLang="zh-CN" sz="1400" dirty="0" smtClean="0"/>
                <a:t>, 1971, Multipart Pricing of Public Goods</a:t>
              </a:r>
              <a:endParaRPr lang="en-US" altLang="zh-CN" sz="1400" dirty="0"/>
            </a:p>
            <a:p>
              <a:r>
                <a:rPr lang="en-US" altLang="zh-CN" sz="1400" b="1" dirty="0" smtClean="0"/>
                <a:t>Groves</a:t>
              </a:r>
              <a:r>
                <a:rPr lang="en-US" altLang="zh-CN" sz="1400" dirty="0" smtClean="0"/>
                <a:t>, 1973, Incentives in Teams</a:t>
              </a:r>
              <a:endParaRPr lang="en-US" altLang="zh-CN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9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8803" y="179985"/>
            <a:ext cx="8229600" cy="720080"/>
          </a:xfrm>
        </p:spPr>
        <p:txBody>
          <a:bodyPr/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Generalized English Auction</a:t>
            </a:r>
            <a:endParaRPr lang="zh-CN" altLang="en-US" b="1" kern="2200" dirty="0">
              <a:latin typeface="Cambria Math" panose="02040503050406030204" pitchFamily="18" charset="0"/>
            </a:endParaRPr>
          </a:p>
        </p:txBody>
      </p:sp>
      <p:sp>
        <p:nvSpPr>
          <p:cNvPr id="30" name="Rectangle 3"/>
          <p:cNvSpPr>
            <a:spLocks/>
          </p:cNvSpPr>
          <p:nvPr/>
        </p:nvSpPr>
        <p:spPr bwMode="auto">
          <a:xfrm>
            <a:off x="15516" y="1484784"/>
            <a:ext cx="9139238" cy="400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dist="38099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516" y="1484784"/>
            <a:ext cx="3548372" cy="400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611560" y="2492896"/>
            <a:ext cx="2376263" cy="23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631549" y="218054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0</a:t>
            </a:r>
            <a:endParaRPr lang="zh-CN" altLang="en-US" sz="1400" dirty="0"/>
          </a:p>
        </p:txBody>
      </p:sp>
      <p:sp>
        <p:nvSpPr>
          <p:cNvPr id="34" name="文本框 33"/>
          <p:cNvSpPr txBox="1"/>
          <p:nvPr/>
        </p:nvSpPr>
        <p:spPr>
          <a:xfrm rot="3950394">
            <a:off x="2945408" y="3386058"/>
            <a:ext cx="360040" cy="29796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zh-CN" sz="1400" dirty="0" smtClean="0"/>
              <a:t>1.5</a:t>
            </a:r>
            <a:endParaRPr lang="zh-CN" altLang="en-US" sz="1400" dirty="0"/>
          </a:p>
        </p:txBody>
      </p:sp>
      <p:sp>
        <p:nvSpPr>
          <p:cNvPr id="49" name="文本框 48"/>
          <p:cNvSpPr txBox="1"/>
          <p:nvPr/>
        </p:nvSpPr>
        <p:spPr>
          <a:xfrm rot="207047">
            <a:off x="2762863" y="26907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50" name="文本框 49"/>
          <p:cNvSpPr txBox="1"/>
          <p:nvPr/>
        </p:nvSpPr>
        <p:spPr>
          <a:xfrm>
            <a:off x="1038375" y="2372370"/>
            <a:ext cx="509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6</a:t>
            </a:r>
            <a:endParaRPr lang="zh-CN" altLang="en-US" sz="1400" dirty="0"/>
          </a:p>
        </p:txBody>
      </p:sp>
      <p:sp>
        <p:nvSpPr>
          <p:cNvPr id="51" name="文本框 50"/>
          <p:cNvSpPr txBox="1"/>
          <p:nvPr/>
        </p:nvSpPr>
        <p:spPr>
          <a:xfrm rot="667264">
            <a:off x="2509732" y="4569312"/>
            <a:ext cx="396045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US" altLang="zh-CN" sz="1400" dirty="0" smtClean="0"/>
              <a:t>2.5</a:t>
            </a:r>
            <a:endParaRPr lang="zh-CN" altLang="en-US" sz="1400" dirty="0"/>
          </a:p>
        </p:txBody>
      </p:sp>
      <p:sp>
        <p:nvSpPr>
          <p:cNvPr id="52" name="文本框 51"/>
          <p:cNvSpPr txBox="1"/>
          <p:nvPr/>
        </p:nvSpPr>
        <p:spPr>
          <a:xfrm>
            <a:off x="1187624" y="4768379"/>
            <a:ext cx="360040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US" altLang="zh-CN" sz="1400" dirty="0" smtClean="0"/>
              <a:t>3.5</a:t>
            </a:r>
            <a:endParaRPr lang="zh-CN" altLang="en-US" sz="1400" dirty="0"/>
          </a:p>
        </p:txBody>
      </p:sp>
      <p:sp>
        <p:nvSpPr>
          <p:cNvPr id="53" name="文本框 52"/>
          <p:cNvSpPr txBox="1"/>
          <p:nvPr/>
        </p:nvSpPr>
        <p:spPr>
          <a:xfrm>
            <a:off x="723406" y="4480347"/>
            <a:ext cx="536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4</a:t>
            </a:r>
            <a:endParaRPr lang="zh-CN" altLang="en-US" sz="1400" dirty="0"/>
          </a:p>
        </p:txBody>
      </p:sp>
      <p:sp>
        <p:nvSpPr>
          <p:cNvPr id="54" name="文本框 53"/>
          <p:cNvSpPr txBox="1"/>
          <p:nvPr/>
        </p:nvSpPr>
        <p:spPr>
          <a:xfrm>
            <a:off x="491861" y="2824163"/>
            <a:ext cx="407731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US" altLang="zh-CN" sz="1400" dirty="0" smtClean="0"/>
              <a:t>5.5</a:t>
            </a:r>
            <a:endParaRPr lang="zh-CN" altLang="en-US" sz="1400" dirty="0"/>
          </a:p>
        </p:txBody>
      </p:sp>
      <p:sp>
        <p:nvSpPr>
          <p:cNvPr id="55" name="文本框 54"/>
          <p:cNvSpPr txBox="1"/>
          <p:nvPr/>
        </p:nvSpPr>
        <p:spPr>
          <a:xfrm>
            <a:off x="1907704" y="479715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3</a:t>
            </a:r>
            <a:endParaRPr lang="zh-CN" altLang="en-US" sz="1400" dirty="0"/>
          </a:p>
        </p:txBody>
      </p:sp>
      <p:sp>
        <p:nvSpPr>
          <p:cNvPr id="56" name="文本框 55"/>
          <p:cNvSpPr txBox="1"/>
          <p:nvPr/>
        </p:nvSpPr>
        <p:spPr>
          <a:xfrm>
            <a:off x="2915816" y="402855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57" name="文本框 56"/>
          <p:cNvSpPr txBox="1"/>
          <p:nvPr/>
        </p:nvSpPr>
        <p:spPr>
          <a:xfrm rot="1688229">
            <a:off x="2247033" y="2344248"/>
            <a:ext cx="36004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zh-CN" sz="1400" dirty="0" smtClean="0"/>
              <a:t>0.5</a:t>
            </a:r>
            <a:endParaRPr lang="zh-CN" altLang="en-US" sz="1400" dirty="0"/>
          </a:p>
        </p:txBody>
      </p:sp>
      <p:sp>
        <p:nvSpPr>
          <p:cNvPr id="58" name="文本框 57"/>
          <p:cNvSpPr txBox="1"/>
          <p:nvPr/>
        </p:nvSpPr>
        <p:spPr>
          <a:xfrm>
            <a:off x="323528" y="4048299"/>
            <a:ext cx="536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4.5</a:t>
            </a:r>
            <a:endParaRPr lang="zh-CN" altLang="en-US" sz="1400" dirty="0"/>
          </a:p>
        </p:txBody>
      </p:sp>
      <p:sp>
        <p:nvSpPr>
          <p:cNvPr id="59" name="文本框 58"/>
          <p:cNvSpPr txBox="1"/>
          <p:nvPr/>
        </p:nvSpPr>
        <p:spPr>
          <a:xfrm>
            <a:off x="363366" y="3400227"/>
            <a:ext cx="536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5</a:t>
            </a:r>
            <a:endParaRPr lang="zh-CN" altLang="en-US" sz="1400" dirty="0"/>
          </a:p>
        </p:txBody>
      </p:sp>
      <p:sp>
        <p:nvSpPr>
          <p:cNvPr id="60" name="椭圆 59"/>
          <p:cNvSpPr/>
          <p:nvPr/>
        </p:nvSpPr>
        <p:spPr>
          <a:xfrm>
            <a:off x="1712998" y="3606732"/>
            <a:ext cx="173385" cy="14859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连接符 60"/>
          <p:cNvCxnSpPr>
            <a:stCxn id="60" idx="0"/>
          </p:cNvCxnSpPr>
          <p:nvPr/>
        </p:nvCxnSpPr>
        <p:spPr>
          <a:xfrm flipH="1" flipV="1">
            <a:off x="1799690" y="2606205"/>
            <a:ext cx="1" cy="1000527"/>
          </a:xfrm>
          <a:prstGeom prst="line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表格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76038"/>
              </p:ext>
            </p:extLst>
          </p:nvPr>
        </p:nvGraphicFramePr>
        <p:xfrm>
          <a:off x="3851920" y="1730304"/>
          <a:ext cx="2232249" cy="140163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05490"/>
                <a:gridCol w="826759"/>
              </a:tblGrid>
              <a:tr h="350409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lt1"/>
                          </a:solidFill>
                        </a:rPr>
                        <a:t>CTR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 smtClean="0"/>
                        <a:t> </a:t>
                      </a:r>
                      <a:r>
                        <a:rPr lang="en-US" altLang="zh-CN" sz="1600" baseline="0" dirty="0" smtClean="0"/>
                        <a:t>Slot </a:t>
                      </a:r>
                      <a:r>
                        <a:rPr lang="en-US" altLang="zh-CN" sz="1600" dirty="0" smtClean="0"/>
                        <a:t>1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0.5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Slot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2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0.2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Slot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3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</a:tbl>
          </a:graphicData>
        </a:graphic>
      </p:graphicFrame>
      <p:graphicFrame>
        <p:nvGraphicFramePr>
          <p:cNvPr id="63" name="表格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74246"/>
              </p:ext>
            </p:extLst>
          </p:nvPr>
        </p:nvGraphicFramePr>
        <p:xfrm>
          <a:off x="3851920" y="3356992"/>
          <a:ext cx="2016224" cy="19757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4096"/>
                <a:gridCol w="1152128"/>
              </a:tblGrid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Advertisers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lt1"/>
                          </a:solidFill>
                        </a:rPr>
                        <a:t>Value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Tao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Dong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4.6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</a:rPr>
                        <a:t>Hao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1.8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</a:rPr>
                        <a:t>Ya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</a:tbl>
          </a:graphicData>
        </a:graphic>
      </p:graphicFrame>
      <p:grpSp>
        <p:nvGrpSpPr>
          <p:cNvPr id="36" name="组合 35"/>
          <p:cNvGrpSpPr/>
          <p:nvPr/>
        </p:nvGrpSpPr>
        <p:grpSpPr>
          <a:xfrm>
            <a:off x="808551" y="5713367"/>
            <a:ext cx="7722868" cy="739969"/>
            <a:chOff x="808551" y="5713367"/>
            <a:chExt cx="7722868" cy="739969"/>
          </a:xfrm>
        </p:grpSpPr>
        <p:sp>
          <p:nvSpPr>
            <p:cNvPr id="37" name="Rectangle 3"/>
            <p:cNvSpPr>
              <a:spLocks noChangeArrowheads="1"/>
            </p:cNvSpPr>
            <p:nvPr/>
          </p:nvSpPr>
          <p:spPr bwMode="auto">
            <a:xfrm>
              <a:off x="833161" y="6105146"/>
              <a:ext cx="7698258" cy="348190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8500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64017">
                <a:defRPr/>
              </a:pPr>
              <a:endParaRPr lang="zh-CN" alt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808551" y="5713367"/>
              <a:ext cx="7507865" cy="545371"/>
            </a:xfrm>
            <a:prstGeom prst="roundRect">
              <a:avLst>
                <a:gd name="adj" fmla="val 2830"/>
              </a:avLst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951554" y="5857527"/>
              <a:ext cx="7220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err="1" smtClean="0"/>
                <a:t>Bergemann</a:t>
              </a:r>
              <a:r>
                <a:rPr lang="en-US" altLang="zh-CN" sz="1400" b="1" dirty="0" smtClean="0"/>
                <a:t> and Morris</a:t>
              </a:r>
              <a:r>
                <a:rPr lang="en-US" altLang="zh-CN" sz="1400" dirty="0" smtClean="0"/>
                <a:t>, 2004, Robust </a:t>
              </a:r>
              <a:r>
                <a:rPr lang="en-US" altLang="zh-CN" sz="1400" dirty="0"/>
                <a:t>Mechanism Design</a:t>
              </a:r>
            </a:p>
          </p:txBody>
        </p:sp>
      </p:grp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261372"/>
              </p:ext>
            </p:extLst>
          </p:nvPr>
        </p:nvGraphicFramePr>
        <p:xfrm>
          <a:off x="5940152" y="3368217"/>
          <a:ext cx="2880320" cy="19757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8112"/>
                <a:gridCol w="792088"/>
                <a:gridCol w="1080120"/>
              </a:tblGrid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bid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Payment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rank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/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3.32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Slot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3.32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1.4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Slot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1.4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Slot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  <a:tr h="350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6402" marR="86402" marT="43201" marB="4320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4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891" y="124789"/>
            <a:ext cx="8229600" cy="898991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/>
              <a:t>D</a:t>
            </a:r>
            <a:r>
              <a:rPr lang="en-US" altLang="zh-CN" sz="3200" dirty="0" smtClean="0"/>
              <a:t>eferred </a:t>
            </a:r>
            <a:r>
              <a:rPr lang="en-US" altLang="zh-CN" sz="3200" dirty="0"/>
              <a:t>A</a:t>
            </a:r>
            <a:r>
              <a:rPr lang="en-US" altLang="zh-CN" sz="3200" dirty="0" smtClean="0"/>
              <a:t>cceptance</a:t>
            </a:r>
            <a:endParaRPr lang="zh-CN" altLang="en-US" sz="3200" b="1" kern="2200" dirty="0" smtClean="0">
              <a:latin typeface="+mj-ea"/>
            </a:endParaRPr>
          </a:p>
        </p:txBody>
      </p:sp>
      <p:sp>
        <p:nvSpPr>
          <p:cNvPr id="26" name="Rectangle 3"/>
          <p:cNvSpPr>
            <a:spLocks/>
          </p:cNvSpPr>
          <p:nvPr/>
        </p:nvSpPr>
        <p:spPr bwMode="auto">
          <a:xfrm>
            <a:off x="0" y="1556792"/>
            <a:ext cx="9139238" cy="4003675"/>
          </a:xfrm>
          <a:prstGeom prst="rect">
            <a:avLst/>
          </a:prstGeom>
          <a:solidFill>
            <a:srgbClr val="0079A5"/>
          </a:solidFill>
          <a:ln>
            <a:noFill/>
          </a:ln>
          <a:effectLst>
            <a:outerShdw dist="380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zh-CN" altLang="en-US" sz="4000">
              <a:ea typeface="宋体" panose="02010600030101010101" pitchFamily="2" charset="-122"/>
            </a:endParaRPr>
          </a:p>
        </p:txBody>
      </p:sp>
      <p:sp>
        <p:nvSpPr>
          <p:cNvPr id="30" name="Rectangle 3"/>
          <p:cNvSpPr>
            <a:spLocks/>
          </p:cNvSpPr>
          <p:nvPr/>
        </p:nvSpPr>
        <p:spPr bwMode="auto">
          <a:xfrm>
            <a:off x="34089" y="1574177"/>
            <a:ext cx="9139238" cy="4003675"/>
          </a:xfrm>
          <a:prstGeom prst="rect">
            <a:avLst/>
          </a:prstGeom>
          <a:solidFill>
            <a:srgbClr val="0079A5"/>
          </a:solidFill>
          <a:ln>
            <a:noFill/>
          </a:ln>
          <a:effectLst>
            <a:outerShdw dist="380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zh-CN" altLang="en-US" sz="3600">
              <a:ea typeface="宋体" panose="02010600030101010101" pitchFamily="2" charset="-122"/>
            </a:endParaRPr>
          </a:p>
        </p:txBody>
      </p:sp>
      <p:cxnSp>
        <p:nvCxnSpPr>
          <p:cNvPr id="31" name="直接箭头连接符 30"/>
          <p:cNvCxnSpPr>
            <a:stCxn id="44" idx="3"/>
            <a:endCxn id="59" idx="4"/>
          </p:cNvCxnSpPr>
          <p:nvPr/>
        </p:nvCxnSpPr>
        <p:spPr>
          <a:xfrm>
            <a:off x="2817736" y="2729294"/>
            <a:ext cx="1297544" cy="79797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48" idx="3"/>
          </p:cNvCxnSpPr>
          <p:nvPr/>
        </p:nvCxnSpPr>
        <p:spPr>
          <a:xfrm flipV="1">
            <a:off x="2790366" y="2763788"/>
            <a:ext cx="1397788" cy="86294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40" idx="3"/>
          </p:cNvCxnSpPr>
          <p:nvPr/>
        </p:nvCxnSpPr>
        <p:spPr>
          <a:xfrm flipV="1">
            <a:off x="2764608" y="2828262"/>
            <a:ext cx="1438359" cy="172562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40" idx="3"/>
            <a:endCxn id="76" idx="1"/>
          </p:cNvCxnSpPr>
          <p:nvPr/>
        </p:nvCxnSpPr>
        <p:spPr>
          <a:xfrm flipV="1">
            <a:off x="2764608" y="3694033"/>
            <a:ext cx="1415993" cy="85985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2809144" y="2754604"/>
            <a:ext cx="1481632" cy="274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48" idx="3"/>
            <a:endCxn id="83" idx="1"/>
          </p:cNvCxnSpPr>
          <p:nvPr/>
        </p:nvCxnSpPr>
        <p:spPr>
          <a:xfrm>
            <a:off x="2790366" y="3626736"/>
            <a:ext cx="1399272" cy="92813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2198474" y="4116667"/>
            <a:ext cx="566134" cy="798489"/>
            <a:chOff x="2587579" y="3314416"/>
            <a:chExt cx="566134" cy="798489"/>
          </a:xfrm>
        </p:grpSpPr>
        <p:sp>
          <p:nvSpPr>
            <p:cNvPr id="38" name="笑脸 37"/>
            <p:cNvSpPr/>
            <p:nvPr/>
          </p:nvSpPr>
          <p:spPr>
            <a:xfrm>
              <a:off x="2697555" y="3314416"/>
              <a:ext cx="297174" cy="297225"/>
            </a:xfrm>
            <a:prstGeom prst="smileyFac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弦形 38"/>
            <p:cNvSpPr/>
            <p:nvPr/>
          </p:nvSpPr>
          <p:spPr>
            <a:xfrm rot="6811353">
              <a:off x="2593662" y="3604370"/>
              <a:ext cx="502452" cy="514618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598846" y="3597750"/>
              <a:ext cx="554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M</a:t>
              </a:r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251602" y="2292071"/>
            <a:ext cx="566134" cy="798489"/>
            <a:chOff x="2587579" y="3314416"/>
            <a:chExt cx="566134" cy="798489"/>
          </a:xfrm>
        </p:grpSpPr>
        <p:sp>
          <p:nvSpPr>
            <p:cNvPr id="42" name="笑脸 41"/>
            <p:cNvSpPr/>
            <p:nvPr/>
          </p:nvSpPr>
          <p:spPr>
            <a:xfrm>
              <a:off x="2697555" y="3314416"/>
              <a:ext cx="297174" cy="297225"/>
            </a:xfrm>
            <a:prstGeom prst="smileyFac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3" name="弦形 42"/>
            <p:cNvSpPr/>
            <p:nvPr/>
          </p:nvSpPr>
          <p:spPr>
            <a:xfrm rot="6811353">
              <a:off x="2593662" y="3604370"/>
              <a:ext cx="502452" cy="514618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598846" y="3597750"/>
              <a:ext cx="554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M</a:t>
              </a:r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224232" y="3189513"/>
            <a:ext cx="566134" cy="798489"/>
            <a:chOff x="2587579" y="3314416"/>
            <a:chExt cx="566134" cy="798489"/>
          </a:xfrm>
        </p:grpSpPr>
        <p:sp>
          <p:nvSpPr>
            <p:cNvPr id="46" name="笑脸 45"/>
            <p:cNvSpPr/>
            <p:nvPr/>
          </p:nvSpPr>
          <p:spPr>
            <a:xfrm>
              <a:off x="2697555" y="3314416"/>
              <a:ext cx="297174" cy="297225"/>
            </a:xfrm>
            <a:prstGeom prst="smileyFac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7" name="弦形 46"/>
            <p:cNvSpPr/>
            <p:nvPr/>
          </p:nvSpPr>
          <p:spPr>
            <a:xfrm rot="6811353">
              <a:off x="2593662" y="3604370"/>
              <a:ext cx="502452" cy="514618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598846" y="3597750"/>
              <a:ext cx="554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M</a:t>
              </a:r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45156" y="2238223"/>
            <a:ext cx="620189" cy="903853"/>
            <a:chOff x="4857423" y="2511380"/>
            <a:chExt cx="620189" cy="903853"/>
          </a:xfrm>
        </p:grpSpPr>
        <p:sp>
          <p:nvSpPr>
            <p:cNvPr id="50" name="闪电形 49"/>
            <p:cNvSpPr/>
            <p:nvPr/>
          </p:nvSpPr>
          <p:spPr>
            <a:xfrm>
              <a:off x="5151246" y="2629623"/>
              <a:ext cx="296214" cy="261179"/>
            </a:xfrm>
            <a:prstGeom prst="lightningBol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1" name="闪电形 50"/>
            <p:cNvSpPr/>
            <p:nvPr/>
          </p:nvSpPr>
          <p:spPr>
            <a:xfrm rot="5400000">
              <a:off x="4863093" y="2588750"/>
              <a:ext cx="305658" cy="316997"/>
            </a:xfrm>
            <a:prstGeom prst="lightningBol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2" name="笑脸 51"/>
            <p:cNvSpPr/>
            <p:nvPr/>
          </p:nvSpPr>
          <p:spPr>
            <a:xfrm>
              <a:off x="5016408" y="2616744"/>
              <a:ext cx="297174" cy="297225"/>
            </a:xfrm>
            <a:prstGeom prst="smileyFac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3" name="弦形 52"/>
            <p:cNvSpPr/>
            <p:nvPr/>
          </p:nvSpPr>
          <p:spPr>
            <a:xfrm rot="6811353">
              <a:off x="4912515" y="2906698"/>
              <a:ext cx="502452" cy="514618"/>
            </a:xfrm>
            <a:prstGeom prst="chor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922745" y="2912957"/>
              <a:ext cx="554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W</a:t>
              </a:r>
              <a:r>
                <a:rPr lang="en-US" altLang="zh-CN" sz="1400" dirty="0" smtClean="0">
                  <a:solidFill>
                    <a:schemeClr val="bg1"/>
                  </a:solidFill>
                </a:rPr>
                <a:t>1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5" name="空心弧 54"/>
            <p:cNvSpPr/>
            <p:nvPr/>
          </p:nvSpPr>
          <p:spPr>
            <a:xfrm>
              <a:off x="5003043" y="2511380"/>
              <a:ext cx="347361" cy="345339"/>
            </a:xfrm>
            <a:prstGeom prst="blockArc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115279" y="3138567"/>
            <a:ext cx="620189" cy="903853"/>
            <a:chOff x="4857423" y="2511380"/>
            <a:chExt cx="620189" cy="903853"/>
          </a:xfrm>
        </p:grpSpPr>
        <p:sp>
          <p:nvSpPr>
            <p:cNvPr id="57" name="闪电形 56"/>
            <p:cNvSpPr/>
            <p:nvPr/>
          </p:nvSpPr>
          <p:spPr>
            <a:xfrm>
              <a:off x="5151246" y="2629623"/>
              <a:ext cx="296214" cy="261179"/>
            </a:xfrm>
            <a:prstGeom prst="lightningBol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9" name="闪电形 58"/>
            <p:cNvSpPr/>
            <p:nvPr/>
          </p:nvSpPr>
          <p:spPr>
            <a:xfrm rot="5400000">
              <a:off x="4863093" y="2588750"/>
              <a:ext cx="305658" cy="316997"/>
            </a:xfrm>
            <a:prstGeom prst="lightningBol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4" name="笑脸 73"/>
            <p:cNvSpPr/>
            <p:nvPr/>
          </p:nvSpPr>
          <p:spPr>
            <a:xfrm>
              <a:off x="5016408" y="2616744"/>
              <a:ext cx="297174" cy="297225"/>
            </a:xfrm>
            <a:prstGeom prst="smileyFac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5" name="弦形 74"/>
            <p:cNvSpPr/>
            <p:nvPr/>
          </p:nvSpPr>
          <p:spPr>
            <a:xfrm rot="6811353">
              <a:off x="4912515" y="2906698"/>
              <a:ext cx="502452" cy="514618"/>
            </a:xfrm>
            <a:prstGeom prst="chor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4922745" y="2912957"/>
              <a:ext cx="554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W</a:t>
              </a:r>
              <a:r>
                <a:rPr lang="en-US" altLang="zh-CN" sz="1400" dirty="0">
                  <a:solidFill>
                    <a:schemeClr val="bg1"/>
                  </a:solidFill>
                </a:rPr>
                <a:t>2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7" name="空心弧 76"/>
            <p:cNvSpPr/>
            <p:nvPr/>
          </p:nvSpPr>
          <p:spPr>
            <a:xfrm>
              <a:off x="5003043" y="2511380"/>
              <a:ext cx="347361" cy="345339"/>
            </a:xfrm>
            <a:prstGeom prst="blockArc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124316" y="3999409"/>
            <a:ext cx="620189" cy="903853"/>
            <a:chOff x="4857423" y="2511380"/>
            <a:chExt cx="620189" cy="903853"/>
          </a:xfrm>
        </p:grpSpPr>
        <p:sp>
          <p:nvSpPr>
            <p:cNvPr id="79" name="闪电形 78"/>
            <p:cNvSpPr/>
            <p:nvPr/>
          </p:nvSpPr>
          <p:spPr>
            <a:xfrm>
              <a:off x="5151246" y="2629623"/>
              <a:ext cx="296214" cy="261179"/>
            </a:xfrm>
            <a:prstGeom prst="lightningBol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0" name="闪电形 79"/>
            <p:cNvSpPr/>
            <p:nvPr/>
          </p:nvSpPr>
          <p:spPr>
            <a:xfrm rot="5400000">
              <a:off x="4863093" y="2588750"/>
              <a:ext cx="305658" cy="316997"/>
            </a:xfrm>
            <a:prstGeom prst="lightningBol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1" name="笑脸 80"/>
            <p:cNvSpPr/>
            <p:nvPr/>
          </p:nvSpPr>
          <p:spPr>
            <a:xfrm>
              <a:off x="5016408" y="2616744"/>
              <a:ext cx="297174" cy="297225"/>
            </a:xfrm>
            <a:prstGeom prst="smileyFac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2" name="弦形 81"/>
            <p:cNvSpPr/>
            <p:nvPr/>
          </p:nvSpPr>
          <p:spPr>
            <a:xfrm rot="6811353">
              <a:off x="4912515" y="2906698"/>
              <a:ext cx="502452" cy="514618"/>
            </a:xfrm>
            <a:prstGeom prst="chor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4922745" y="2912957"/>
              <a:ext cx="554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W</a:t>
              </a:r>
              <a:r>
                <a:rPr lang="en-US" altLang="zh-CN" sz="1400" dirty="0">
                  <a:solidFill>
                    <a:schemeClr val="bg1"/>
                  </a:solidFill>
                </a:rPr>
                <a:t>3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4" name="空心弧 83"/>
            <p:cNvSpPr/>
            <p:nvPr/>
          </p:nvSpPr>
          <p:spPr>
            <a:xfrm>
              <a:off x="5003043" y="2511380"/>
              <a:ext cx="347361" cy="345339"/>
            </a:xfrm>
            <a:prstGeom prst="blockArc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90405" y="2032322"/>
            <a:ext cx="1606328" cy="607478"/>
            <a:chOff x="1841679" y="2331076"/>
            <a:chExt cx="1606328" cy="607478"/>
          </a:xfrm>
        </p:grpSpPr>
        <p:sp>
          <p:nvSpPr>
            <p:cNvPr id="86" name="云形标注 85"/>
            <p:cNvSpPr/>
            <p:nvPr/>
          </p:nvSpPr>
          <p:spPr>
            <a:xfrm>
              <a:off x="1841679" y="2331076"/>
              <a:ext cx="1606328" cy="607478"/>
            </a:xfrm>
            <a:prstGeom prst="cloudCallout">
              <a:avLst>
                <a:gd name="adj1" fmla="val 76847"/>
                <a:gd name="adj2" fmla="val -313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968689" y="2446039"/>
              <a:ext cx="1403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W2</a:t>
              </a:r>
              <a:r>
                <a:rPr lang="en-US" altLang="zh-CN" sz="1400" dirty="0" smtClean="0"/>
                <a:t>&gt;W1&gt;W3</a:t>
              </a:r>
              <a:endParaRPr lang="zh-CN" altLang="en-US" sz="1400" dirty="0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84836" y="3010356"/>
            <a:ext cx="1606328" cy="607478"/>
            <a:chOff x="1736110" y="3309110"/>
            <a:chExt cx="1606328" cy="607478"/>
          </a:xfrm>
        </p:grpSpPr>
        <p:sp>
          <p:nvSpPr>
            <p:cNvPr id="89" name="云形标注 88"/>
            <p:cNvSpPr/>
            <p:nvPr/>
          </p:nvSpPr>
          <p:spPr>
            <a:xfrm>
              <a:off x="1736110" y="3309110"/>
              <a:ext cx="1606328" cy="607478"/>
            </a:xfrm>
            <a:prstGeom prst="cloudCallout">
              <a:avLst>
                <a:gd name="adj1" fmla="val 76847"/>
                <a:gd name="adj2" fmla="val -313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863120" y="3424073"/>
              <a:ext cx="1403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W1</a:t>
              </a:r>
              <a:r>
                <a:rPr lang="en-US" altLang="zh-CN" sz="1400" dirty="0" smtClean="0"/>
                <a:t>&gt;W2&gt;W3</a:t>
              </a:r>
              <a:endParaRPr lang="zh-CN" altLang="en-US" sz="1400" dirty="0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14577" y="3884949"/>
            <a:ext cx="1606328" cy="607478"/>
            <a:chOff x="1765851" y="4183703"/>
            <a:chExt cx="1606328" cy="607478"/>
          </a:xfrm>
        </p:grpSpPr>
        <p:sp>
          <p:nvSpPr>
            <p:cNvPr id="92" name="云形标注 91"/>
            <p:cNvSpPr/>
            <p:nvPr/>
          </p:nvSpPr>
          <p:spPr>
            <a:xfrm>
              <a:off x="1765851" y="4183703"/>
              <a:ext cx="1606328" cy="607478"/>
            </a:xfrm>
            <a:prstGeom prst="cloudCallout">
              <a:avLst>
                <a:gd name="adj1" fmla="val 76847"/>
                <a:gd name="adj2" fmla="val -313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1892861" y="4298666"/>
              <a:ext cx="1403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W1</a:t>
              </a:r>
              <a:r>
                <a:rPr lang="en-US" altLang="zh-CN" sz="1400" dirty="0" smtClean="0"/>
                <a:t>&gt;W2&gt;W3</a:t>
              </a:r>
              <a:endParaRPr lang="zh-CN" altLang="en-US" sz="1400" dirty="0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170955" y="2052727"/>
            <a:ext cx="1606328" cy="607478"/>
            <a:chOff x="1841679" y="2331076"/>
            <a:chExt cx="1606328" cy="607478"/>
          </a:xfrm>
        </p:grpSpPr>
        <p:sp>
          <p:nvSpPr>
            <p:cNvPr id="96" name="云形标注 95"/>
            <p:cNvSpPr/>
            <p:nvPr/>
          </p:nvSpPr>
          <p:spPr>
            <a:xfrm>
              <a:off x="1841679" y="2331076"/>
              <a:ext cx="1606328" cy="607478"/>
            </a:xfrm>
            <a:prstGeom prst="cloudCallout">
              <a:avLst>
                <a:gd name="adj1" fmla="val -84982"/>
                <a:gd name="adj2" fmla="val -1389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968689" y="2446039"/>
              <a:ext cx="1403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M1&gt;</a:t>
              </a:r>
              <a:r>
                <a:rPr lang="en-US" altLang="zh-CN" sz="1400" b="1" dirty="0" smtClean="0">
                  <a:solidFill>
                    <a:srgbClr val="FF0000"/>
                  </a:solidFill>
                </a:rPr>
                <a:t>M2</a:t>
              </a:r>
              <a:r>
                <a:rPr lang="en-US" altLang="zh-CN" sz="1400" dirty="0" smtClean="0"/>
                <a:t>&gt;M3</a:t>
              </a:r>
              <a:endParaRPr lang="zh-CN" altLang="en-US" sz="1400" dirty="0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5170955" y="3034386"/>
            <a:ext cx="1606328" cy="607478"/>
            <a:chOff x="1841679" y="2331076"/>
            <a:chExt cx="1606328" cy="607478"/>
          </a:xfrm>
        </p:grpSpPr>
        <p:sp>
          <p:nvSpPr>
            <p:cNvPr id="99" name="云形标注 98"/>
            <p:cNvSpPr/>
            <p:nvPr/>
          </p:nvSpPr>
          <p:spPr>
            <a:xfrm>
              <a:off x="1841679" y="2331076"/>
              <a:ext cx="1606328" cy="607478"/>
            </a:xfrm>
            <a:prstGeom prst="cloudCallout">
              <a:avLst>
                <a:gd name="adj1" fmla="val -84982"/>
                <a:gd name="adj2" fmla="val -1389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968689" y="2446039"/>
              <a:ext cx="1403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M3&gt;</a:t>
              </a:r>
              <a:r>
                <a:rPr lang="en-US" altLang="zh-CN" sz="1400" b="1" dirty="0" smtClean="0">
                  <a:solidFill>
                    <a:srgbClr val="FF0000"/>
                  </a:solidFill>
                </a:rPr>
                <a:t>M1</a:t>
              </a:r>
              <a:r>
                <a:rPr lang="en-US" altLang="zh-CN" sz="1400" dirty="0" smtClean="0"/>
                <a:t>&gt;M2</a:t>
              </a:r>
              <a:endParaRPr lang="zh-CN" altLang="en-US" sz="1400" dirty="0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278719" y="4037349"/>
            <a:ext cx="1606328" cy="607478"/>
            <a:chOff x="1765851" y="4183703"/>
            <a:chExt cx="1606328" cy="607478"/>
          </a:xfrm>
        </p:grpSpPr>
        <p:sp>
          <p:nvSpPr>
            <p:cNvPr id="106" name="云形标注 105"/>
            <p:cNvSpPr/>
            <p:nvPr/>
          </p:nvSpPr>
          <p:spPr>
            <a:xfrm>
              <a:off x="1765851" y="4183703"/>
              <a:ext cx="1606328" cy="607478"/>
            </a:xfrm>
            <a:prstGeom prst="cloudCallout">
              <a:avLst>
                <a:gd name="adj1" fmla="val 76847"/>
                <a:gd name="adj2" fmla="val -313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1892861" y="4298666"/>
              <a:ext cx="1403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W1&gt;</a:t>
              </a:r>
              <a:r>
                <a:rPr lang="en-US" altLang="zh-CN" sz="1400" b="1" dirty="0" smtClean="0">
                  <a:solidFill>
                    <a:srgbClr val="FF0000"/>
                  </a:solidFill>
                </a:rPr>
                <a:t>W2</a:t>
              </a:r>
              <a:r>
                <a:rPr lang="en-US" altLang="zh-CN" sz="1400" dirty="0" smtClean="0"/>
                <a:t>&gt;W3</a:t>
              </a:r>
              <a:endParaRPr lang="zh-CN" altLang="en-US" sz="1400" dirty="0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250296" y="3155535"/>
            <a:ext cx="1606328" cy="607478"/>
            <a:chOff x="1841679" y="2331076"/>
            <a:chExt cx="1606328" cy="607478"/>
          </a:xfrm>
        </p:grpSpPr>
        <p:sp>
          <p:nvSpPr>
            <p:cNvPr id="110" name="云形标注 109"/>
            <p:cNvSpPr/>
            <p:nvPr/>
          </p:nvSpPr>
          <p:spPr>
            <a:xfrm>
              <a:off x="1841679" y="2331076"/>
              <a:ext cx="1606328" cy="607478"/>
            </a:xfrm>
            <a:prstGeom prst="cloudCallout">
              <a:avLst>
                <a:gd name="adj1" fmla="val -84982"/>
                <a:gd name="adj2" fmla="val -1389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1968689" y="2446039"/>
              <a:ext cx="1403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M3</a:t>
              </a:r>
              <a:r>
                <a:rPr lang="en-US" altLang="zh-CN" sz="1400" dirty="0" smtClean="0"/>
                <a:t>&gt;M1&gt;M2</a:t>
              </a:r>
              <a:endParaRPr lang="zh-CN" altLang="en-US" sz="1400" dirty="0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14206" y="2184722"/>
            <a:ext cx="1606328" cy="607478"/>
            <a:chOff x="1841679" y="2331076"/>
            <a:chExt cx="1606328" cy="607478"/>
          </a:xfrm>
        </p:grpSpPr>
        <p:sp>
          <p:nvSpPr>
            <p:cNvPr id="114" name="云形标注 113"/>
            <p:cNvSpPr/>
            <p:nvPr/>
          </p:nvSpPr>
          <p:spPr>
            <a:xfrm>
              <a:off x="1841679" y="2331076"/>
              <a:ext cx="1606328" cy="607478"/>
            </a:xfrm>
            <a:prstGeom prst="cloudCallout">
              <a:avLst>
                <a:gd name="adj1" fmla="val 76847"/>
                <a:gd name="adj2" fmla="val -313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1968689" y="2446039"/>
              <a:ext cx="1403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W2&gt;</a:t>
              </a:r>
              <a:r>
                <a:rPr lang="en-US" altLang="zh-CN" sz="1400" b="1" dirty="0" smtClean="0">
                  <a:solidFill>
                    <a:srgbClr val="FF0000"/>
                  </a:solidFill>
                </a:rPr>
                <a:t>W1</a:t>
              </a:r>
              <a:r>
                <a:rPr lang="en-US" altLang="zh-CN" sz="1400" dirty="0" smtClean="0"/>
                <a:t>&gt;W3</a:t>
              </a:r>
              <a:endParaRPr lang="zh-CN" altLang="en-US" sz="1400" dirty="0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170428" y="2023510"/>
            <a:ext cx="1606328" cy="607478"/>
            <a:chOff x="1841679" y="2331076"/>
            <a:chExt cx="1606328" cy="607478"/>
          </a:xfrm>
        </p:grpSpPr>
        <p:sp>
          <p:nvSpPr>
            <p:cNvPr id="118" name="云形标注 117"/>
            <p:cNvSpPr/>
            <p:nvPr/>
          </p:nvSpPr>
          <p:spPr>
            <a:xfrm>
              <a:off x="1841679" y="2331076"/>
              <a:ext cx="1606328" cy="607478"/>
            </a:xfrm>
            <a:prstGeom prst="cloudCallout">
              <a:avLst>
                <a:gd name="adj1" fmla="val -84982"/>
                <a:gd name="adj2" fmla="val -1389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1968689" y="2446039"/>
              <a:ext cx="1403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M1</a:t>
              </a:r>
              <a:r>
                <a:rPr lang="en-US" altLang="zh-CN" sz="1400" dirty="0" smtClean="0"/>
                <a:t>&gt;M2&gt;M3</a:t>
              </a:r>
              <a:endParaRPr lang="zh-CN" altLang="en-US" sz="1400" dirty="0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43107" y="3149309"/>
            <a:ext cx="1606328" cy="607478"/>
            <a:chOff x="1736110" y="3309110"/>
            <a:chExt cx="1606328" cy="607478"/>
          </a:xfrm>
        </p:grpSpPr>
        <p:sp>
          <p:nvSpPr>
            <p:cNvPr id="122" name="云形标注 121"/>
            <p:cNvSpPr/>
            <p:nvPr/>
          </p:nvSpPr>
          <p:spPr>
            <a:xfrm>
              <a:off x="1736110" y="3309110"/>
              <a:ext cx="1606328" cy="607478"/>
            </a:xfrm>
            <a:prstGeom prst="cloudCallout">
              <a:avLst>
                <a:gd name="adj1" fmla="val 76847"/>
                <a:gd name="adj2" fmla="val -313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1863120" y="3424073"/>
              <a:ext cx="1403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W1&gt;</a:t>
              </a:r>
              <a:r>
                <a:rPr lang="en-US" altLang="zh-CN" sz="1400" b="1" dirty="0" smtClean="0">
                  <a:solidFill>
                    <a:srgbClr val="FF0000"/>
                  </a:solidFill>
                </a:rPr>
                <a:t>W2</a:t>
              </a:r>
              <a:r>
                <a:rPr lang="en-US" altLang="zh-CN" sz="1400" dirty="0" smtClean="0"/>
                <a:t>&gt;W3</a:t>
              </a:r>
              <a:endParaRPr lang="zh-CN" altLang="en-US" sz="1400" dirty="0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5176431" y="4155302"/>
            <a:ext cx="1606328" cy="607478"/>
            <a:chOff x="1841679" y="2331076"/>
            <a:chExt cx="1606328" cy="607478"/>
          </a:xfrm>
        </p:grpSpPr>
        <p:sp>
          <p:nvSpPr>
            <p:cNvPr id="126" name="云形标注 125"/>
            <p:cNvSpPr/>
            <p:nvPr/>
          </p:nvSpPr>
          <p:spPr>
            <a:xfrm>
              <a:off x="1841679" y="2331076"/>
              <a:ext cx="1606328" cy="607478"/>
            </a:xfrm>
            <a:prstGeom prst="cloudCallout">
              <a:avLst>
                <a:gd name="adj1" fmla="val -84982"/>
                <a:gd name="adj2" fmla="val -1389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1968689" y="2446039"/>
              <a:ext cx="1403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M1&gt;</a:t>
              </a:r>
              <a:r>
                <a:rPr lang="en-US" altLang="zh-CN" sz="1400" b="1" dirty="0" smtClean="0">
                  <a:solidFill>
                    <a:srgbClr val="FF0000"/>
                  </a:solidFill>
                </a:rPr>
                <a:t>M2</a:t>
              </a:r>
              <a:r>
                <a:rPr lang="en-US" altLang="zh-CN" sz="1400" dirty="0" smtClean="0"/>
                <a:t>&gt;M2</a:t>
              </a:r>
              <a:endParaRPr lang="zh-CN" altLang="en-US" sz="1400" dirty="0"/>
            </a:p>
          </p:txBody>
        </p:sp>
      </p:grpSp>
      <p:cxnSp>
        <p:nvCxnSpPr>
          <p:cNvPr id="128" name="直接箭头连接符 127"/>
          <p:cNvCxnSpPr>
            <a:stCxn id="48" idx="3"/>
          </p:cNvCxnSpPr>
          <p:nvPr/>
        </p:nvCxnSpPr>
        <p:spPr>
          <a:xfrm>
            <a:off x="2790366" y="3626736"/>
            <a:ext cx="1382724" cy="6877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组合 129"/>
          <p:cNvGrpSpPr/>
          <p:nvPr/>
        </p:nvGrpSpPr>
        <p:grpSpPr>
          <a:xfrm>
            <a:off x="5402696" y="3307935"/>
            <a:ext cx="1606328" cy="607478"/>
            <a:chOff x="1841679" y="2331076"/>
            <a:chExt cx="1606328" cy="607478"/>
          </a:xfrm>
        </p:grpSpPr>
        <p:sp>
          <p:nvSpPr>
            <p:cNvPr id="131" name="云形标注 130"/>
            <p:cNvSpPr/>
            <p:nvPr/>
          </p:nvSpPr>
          <p:spPr>
            <a:xfrm>
              <a:off x="1841679" y="2331076"/>
              <a:ext cx="1606328" cy="607478"/>
            </a:xfrm>
            <a:prstGeom prst="cloudCallout">
              <a:avLst>
                <a:gd name="adj1" fmla="val -84982"/>
                <a:gd name="adj2" fmla="val -1389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1968689" y="2446039"/>
              <a:ext cx="1403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M3</a:t>
              </a:r>
              <a:r>
                <a:rPr lang="en-US" altLang="zh-CN" sz="1400" dirty="0" smtClean="0"/>
                <a:t>&gt;M1&gt;M2</a:t>
              </a:r>
              <a:endParaRPr lang="zh-CN" altLang="en-US" sz="1400" dirty="0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495507" y="3301709"/>
            <a:ext cx="1606328" cy="607478"/>
            <a:chOff x="1736110" y="3309110"/>
            <a:chExt cx="1606328" cy="607478"/>
          </a:xfrm>
        </p:grpSpPr>
        <p:sp>
          <p:nvSpPr>
            <p:cNvPr id="135" name="云形标注 134"/>
            <p:cNvSpPr/>
            <p:nvPr/>
          </p:nvSpPr>
          <p:spPr>
            <a:xfrm>
              <a:off x="1736110" y="3309110"/>
              <a:ext cx="1606328" cy="607478"/>
            </a:xfrm>
            <a:prstGeom prst="cloudCallout">
              <a:avLst>
                <a:gd name="adj1" fmla="val 76847"/>
                <a:gd name="adj2" fmla="val -313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1863120" y="3424073"/>
              <a:ext cx="1403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W1&gt;W2&gt;</a:t>
              </a:r>
              <a:r>
                <a:rPr lang="en-US" altLang="zh-CN" sz="1400" b="1" dirty="0" smtClean="0">
                  <a:solidFill>
                    <a:srgbClr val="FF0000"/>
                  </a:solidFill>
                </a:rPr>
                <a:t>W3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08551" y="5713367"/>
            <a:ext cx="7722868" cy="739969"/>
            <a:chOff x="808551" y="5713367"/>
            <a:chExt cx="7722868" cy="739969"/>
          </a:xfrm>
        </p:grpSpPr>
        <p:sp>
          <p:nvSpPr>
            <p:cNvPr id="101" name="Rectangle 3"/>
            <p:cNvSpPr>
              <a:spLocks noChangeArrowheads="1"/>
            </p:cNvSpPr>
            <p:nvPr/>
          </p:nvSpPr>
          <p:spPr bwMode="auto">
            <a:xfrm>
              <a:off x="833161" y="6105146"/>
              <a:ext cx="7698258" cy="348190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8500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64017">
                <a:defRPr/>
              </a:pPr>
              <a:endParaRPr lang="zh-CN" alt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圆角矩形 101"/>
            <p:cNvSpPr/>
            <p:nvPr/>
          </p:nvSpPr>
          <p:spPr>
            <a:xfrm>
              <a:off x="808551" y="5713367"/>
              <a:ext cx="7507865" cy="545371"/>
            </a:xfrm>
            <a:prstGeom prst="roundRect">
              <a:avLst>
                <a:gd name="adj" fmla="val 2830"/>
              </a:avLst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951554" y="5857527"/>
              <a:ext cx="7220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Shapley </a:t>
              </a:r>
              <a:r>
                <a:rPr lang="en-US" altLang="zh-CN" sz="1400" b="1" dirty="0"/>
                <a:t>and </a:t>
              </a:r>
              <a:r>
                <a:rPr lang="en-US" altLang="zh-CN" sz="1400" b="1" dirty="0" err="1" smtClean="0"/>
                <a:t>Shubik</a:t>
              </a:r>
              <a:r>
                <a:rPr lang="en-US" altLang="zh-CN" sz="1400" b="1" dirty="0" smtClean="0"/>
                <a:t> </a:t>
              </a:r>
              <a:r>
                <a:rPr lang="zh-CN" altLang="en-US" sz="1400" dirty="0"/>
                <a:t>，</a:t>
              </a:r>
              <a:r>
                <a:rPr lang="en-US" altLang="zh-CN" sz="1400" dirty="0" smtClean="0"/>
                <a:t>1972</a:t>
              </a:r>
              <a:r>
                <a:rPr lang="zh-CN" altLang="en-US" sz="1400" dirty="0" smtClean="0"/>
                <a:t>，</a:t>
              </a:r>
              <a:r>
                <a:rPr lang="en-US" altLang="zh-CN" sz="1400" dirty="0" smtClean="0"/>
                <a:t>The </a:t>
              </a:r>
              <a:r>
                <a:rPr lang="en-US" altLang="zh-CN" sz="1400" dirty="0"/>
                <a:t>Assignment Game I: The Core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80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072" y="2401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Generalized Second Price Auction(GSP)</a:t>
            </a:r>
            <a:endParaRPr lang="zh-CN" altLang="en-US" b="1" i="0" u="none" strike="noStrike" kern="2200" baseline="0" dirty="0" smtClean="0">
              <a:latin typeface="+mj-ea"/>
            </a:endParaRPr>
          </a:p>
        </p:txBody>
      </p:sp>
      <p:sp>
        <p:nvSpPr>
          <p:cNvPr id="53" name="Rectangle 3"/>
          <p:cNvSpPr>
            <a:spLocks/>
          </p:cNvSpPr>
          <p:nvPr/>
        </p:nvSpPr>
        <p:spPr bwMode="auto">
          <a:xfrm>
            <a:off x="0" y="1484784"/>
            <a:ext cx="9144000" cy="4082226"/>
          </a:xfrm>
          <a:prstGeom prst="rect">
            <a:avLst/>
          </a:prstGeom>
          <a:solidFill>
            <a:srgbClr val="0079A5"/>
          </a:solidFill>
          <a:ln>
            <a:noFill/>
          </a:ln>
          <a:effectLst>
            <a:outerShdw dist="380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54" name="组合 32"/>
          <p:cNvGrpSpPr>
            <a:grpSpLocks/>
          </p:cNvGrpSpPr>
          <p:nvPr/>
        </p:nvGrpSpPr>
        <p:grpSpPr bwMode="auto">
          <a:xfrm>
            <a:off x="108917" y="1966276"/>
            <a:ext cx="3598987" cy="2970080"/>
            <a:chOff x="785786" y="2500306"/>
            <a:chExt cx="3808851" cy="3143272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3643314"/>
              <a:ext cx="722318" cy="9286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2500306"/>
              <a:ext cx="722318" cy="928694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4714884"/>
              <a:ext cx="722318" cy="928694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58" name="云形标注 16"/>
            <p:cNvSpPr>
              <a:spLocks noChangeArrowheads="1"/>
            </p:cNvSpPr>
            <p:nvPr/>
          </p:nvSpPr>
          <p:spPr bwMode="auto">
            <a:xfrm>
              <a:off x="1928794" y="2500306"/>
              <a:ext cx="914400" cy="612648"/>
            </a:xfrm>
            <a:prstGeom prst="cloudCallout">
              <a:avLst>
                <a:gd name="adj1" fmla="val -94444"/>
                <a:gd name="adj2" fmla="val -798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5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云形标注 17"/>
            <p:cNvSpPr>
              <a:spLocks noChangeArrowheads="1"/>
            </p:cNvSpPr>
            <p:nvPr/>
          </p:nvSpPr>
          <p:spPr bwMode="auto">
            <a:xfrm>
              <a:off x="1943088" y="3786190"/>
              <a:ext cx="914400" cy="612648"/>
            </a:xfrm>
            <a:prstGeom prst="cloudCallout">
              <a:avLst>
                <a:gd name="adj1" fmla="val -94444"/>
                <a:gd name="adj2" fmla="val -798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4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云形标注 18"/>
            <p:cNvSpPr>
              <a:spLocks noChangeArrowheads="1"/>
            </p:cNvSpPr>
            <p:nvPr/>
          </p:nvSpPr>
          <p:spPr bwMode="auto">
            <a:xfrm>
              <a:off x="1928794" y="4929198"/>
              <a:ext cx="914400" cy="612648"/>
            </a:xfrm>
            <a:prstGeom prst="cloudCallout">
              <a:avLst>
                <a:gd name="adj1" fmla="val -94444"/>
                <a:gd name="adj2" fmla="val -798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2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2857487" y="2500307"/>
              <a:ext cx="1357323" cy="61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Rank=1</a:t>
              </a:r>
            </a:p>
            <a:p>
              <a:r>
                <a:rPr lang="en-US" altLang="zh-CN" sz="1600" dirty="0">
                  <a:solidFill>
                    <a:schemeClr val="bg1"/>
                  </a:solidFill>
                </a:rPr>
                <a:t>CPC=4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20"/>
            <p:cNvSpPr txBox="1">
              <a:spLocks noChangeArrowheads="1"/>
            </p:cNvSpPr>
            <p:nvPr/>
          </p:nvSpPr>
          <p:spPr bwMode="auto">
            <a:xfrm>
              <a:off x="2857487" y="3786190"/>
              <a:ext cx="1357323" cy="61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Rank=2</a:t>
              </a:r>
            </a:p>
            <a:p>
              <a:r>
                <a:rPr lang="en-US" altLang="zh-CN" sz="1600" dirty="0">
                  <a:solidFill>
                    <a:schemeClr val="bg1"/>
                  </a:solidFill>
                </a:rPr>
                <a:t>CPC=2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21"/>
            <p:cNvSpPr txBox="1">
              <a:spLocks noChangeArrowheads="1"/>
            </p:cNvSpPr>
            <p:nvPr/>
          </p:nvSpPr>
          <p:spPr bwMode="auto">
            <a:xfrm>
              <a:off x="2765671" y="5018734"/>
              <a:ext cx="1828966" cy="55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Rank=Nothing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r>
                <a:rPr lang="en-US" altLang="zh-CN" sz="1400" dirty="0">
                  <a:solidFill>
                    <a:schemeClr val="bg1"/>
                  </a:solidFill>
                </a:rPr>
                <a:t>CPC=0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64" name="表格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559427"/>
              </p:ext>
            </p:extLst>
          </p:nvPr>
        </p:nvGraphicFramePr>
        <p:xfrm>
          <a:off x="3379460" y="1881138"/>
          <a:ext cx="2010124" cy="880540"/>
        </p:xfrm>
        <a:graphic>
          <a:graphicData uri="http://schemas.openxmlformats.org/drawingml/2006/table">
            <a:tbl>
              <a:tblPr/>
              <a:tblGrid>
                <a:gridCol w="753796"/>
                <a:gridCol w="1256328"/>
              </a:tblGrid>
              <a:tr h="331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Slots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4802" marR="6480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CTR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4802" marR="64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1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4802" marR="6480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4802" marR="64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4802" marR="6480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0.05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4802" marR="64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5" name="表格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26664"/>
              </p:ext>
            </p:extLst>
          </p:nvPr>
        </p:nvGraphicFramePr>
        <p:xfrm>
          <a:off x="5580112" y="1674705"/>
          <a:ext cx="2016224" cy="1097280"/>
        </p:xfrm>
        <a:graphic>
          <a:graphicData uri="http://schemas.openxmlformats.org/drawingml/2006/table">
            <a:tbl>
              <a:tblPr/>
              <a:tblGrid>
                <a:gridCol w="1296144"/>
                <a:gridCol w="720080"/>
              </a:tblGrid>
              <a:tr h="254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Advertisers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4802" marR="6480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value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4802" marR="64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4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4802" marR="6480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4802" marR="64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4802" marR="6480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4802" marR="64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4802" marR="6480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4802" marR="64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341502" y="2920132"/>
            <a:ext cx="562298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b=(3, 2, 1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) is a </a:t>
            </a:r>
            <a:r>
              <a:rPr lang="en-US" altLang="zh-CN" sz="16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Nash equilibrium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en-US" altLang="zh-CN" sz="16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But </a:t>
            </a:r>
            <a:r>
              <a:rPr lang="en-US" altLang="zh-CN" sz="16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B can envy A:</a:t>
            </a:r>
            <a:endParaRPr lang="en-US" altLang="zh-CN" sz="16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zh-CN" sz="16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if B replace A in slot 1, his payoff is 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(4-2</a:t>
            </a:r>
            <a:r>
              <a:rPr lang="en-US" altLang="zh-CN" sz="14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)×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0.1=0.2 &gt; </a:t>
            </a:r>
            <a:r>
              <a:rPr lang="en-US" altLang="zh-CN" sz="14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(4-1)×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0.05=0.15</a:t>
            </a:r>
          </a:p>
          <a:p>
            <a:pPr lvl="1">
              <a:buFont typeface="Arial" pitchFamily="34" charset="0"/>
              <a:buChar char="•"/>
            </a:pPr>
            <a:endParaRPr lang="en-US" altLang="zh-CN" sz="14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Effective way to let off stream is raising bids. 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For example ,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 raises his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bid from $2 to $2.5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if B replace A, his payoff is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(4-2.5)×0.1=0.15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so B should not want to “exchange” with the A , We call such vectors of bids “</a:t>
            </a:r>
            <a:r>
              <a:rPr lang="en-US" altLang="zh-CN" sz="1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L</a:t>
            </a:r>
            <a:r>
              <a:rPr lang="en-US" altLang="zh-CN" sz="14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ocally Envy-Free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.”.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08551" y="5713367"/>
            <a:ext cx="7722868" cy="739969"/>
            <a:chOff x="808551" y="5713367"/>
            <a:chExt cx="7722868" cy="739969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833161" y="6105146"/>
              <a:ext cx="7698258" cy="348190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8500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64017">
                <a:defRPr/>
              </a:pPr>
              <a:endParaRPr lang="zh-CN" alt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08551" y="5713367"/>
              <a:ext cx="7507865" cy="545371"/>
            </a:xfrm>
            <a:prstGeom prst="roundRect">
              <a:avLst>
                <a:gd name="adj" fmla="val 2830"/>
              </a:avLst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51554" y="5792385"/>
              <a:ext cx="72208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 </a:t>
              </a:r>
              <a:r>
                <a:rPr lang="en-US" altLang="zh-CN" sz="1400" b="1" dirty="0" smtClean="0"/>
                <a:t>Edelman et al</a:t>
              </a:r>
              <a:r>
                <a:rPr lang="zh-CN" altLang="en-US" sz="1400" dirty="0" smtClean="0"/>
                <a:t>，</a:t>
              </a:r>
              <a:r>
                <a:rPr lang="en-US" altLang="zh-CN" sz="1400" dirty="0" smtClean="0"/>
                <a:t>2005</a:t>
              </a:r>
              <a:r>
                <a:rPr lang="zh-CN" altLang="en-US" sz="1400" dirty="0" smtClean="0"/>
                <a:t>，</a:t>
              </a:r>
              <a:r>
                <a:rPr lang="en-US" altLang="zh-CN" sz="1400" dirty="0"/>
                <a:t>Internet advertising and the generalized second price auction: Selling billions of dollars worth of keywords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403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750" y="191544"/>
            <a:ext cx="8229600" cy="720080"/>
          </a:xfrm>
        </p:spPr>
        <p:txBody>
          <a:bodyPr/>
          <a:lstStyle/>
          <a:p>
            <a:pPr algn="ctr"/>
            <a:r>
              <a:rPr lang="en-US" altLang="zh-CN" b="1" kern="22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Weighted GSP</a:t>
            </a:r>
            <a:endParaRPr lang="zh-CN" altLang="en-US" b="1" i="0" u="none" strike="noStrike" kern="2200" baseline="0" dirty="0" smtClean="0">
              <a:solidFill>
                <a:schemeClr val="accent1"/>
              </a:solidFill>
              <a:latin typeface="Cambria Math" panose="02040503050406030204" pitchFamily="18" charset="0"/>
            </a:endParaRPr>
          </a:p>
        </p:txBody>
      </p:sp>
      <p:sp>
        <p:nvSpPr>
          <p:cNvPr id="91" name="Rectangle 3"/>
          <p:cNvSpPr>
            <a:spLocks/>
          </p:cNvSpPr>
          <p:nvPr/>
        </p:nvSpPr>
        <p:spPr bwMode="auto">
          <a:xfrm>
            <a:off x="0" y="1556792"/>
            <a:ext cx="9144000" cy="4104456"/>
          </a:xfrm>
          <a:prstGeom prst="rect">
            <a:avLst/>
          </a:prstGeom>
          <a:solidFill>
            <a:srgbClr val="A40800"/>
          </a:solidFill>
          <a:ln>
            <a:noFill/>
          </a:ln>
          <a:effectLst>
            <a:outerShdw dist="380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2" name="TextBox 7"/>
          <p:cNvSpPr txBox="1"/>
          <p:nvPr/>
        </p:nvSpPr>
        <p:spPr>
          <a:xfrm>
            <a:off x="539552" y="1900364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eparation of CTR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 err="1">
                <a:solidFill>
                  <a:schemeClr val="bg1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CTR</a:t>
            </a:r>
            <a:r>
              <a:rPr lang="en-US" altLang="zh-CN" sz="2000" i="1" baseline="-25000" dirty="0" err="1">
                <a:solidFill>
                  <a:schemeClr val="bg1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i</a:t>
            </a:r>
            <a:r>
              <a:rPr lang="en-US" altLang="zh-CN" sz="2000" i="1" baseline="-25000" dirty="0">
                <a:solidFill>
                  <a:schemeClr val="bg1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j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= </a:t>
            </a:r>
            <a:r>
              <a:rPr lang="en-US" altLang="zh-CN" sz="2000" i="1" dirty="0">
                <a:solidFill>
                  <a:schemeClr val="bg1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q</a:t>
            </a:r>
            <a:r>
              <a:rPr lang="en-US" altLang="zh-CN" sz="2000" i="1" baseline="-25000" dirty="0">
                <a:solidFill>
                  <a:schemeClr val="bg1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i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×</a:t>
            </a:r>
            <a:r>
              <a:rPr lang="en-US" altLang="zh-CN" sz="2000" i="1" dirty="0">
                <a:solidFill>
                  <a:schemeClr val="bg1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e</a:t>
            </a:r>
            <a:r>
              <a:rPr lang="en-US" altLang="zh-CN" sz="2000" i="1" baseline="-25000" dirty="0">
                <a:solidFill>
                  <a:schemeClr val="bg1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j</a:t>
            </a:r>
            <a:endParaRPr lang="en-US" altLang="zh-CN" sz="2000" dirty="0">
              <a:solidFill>
                <a:schemeClr val="bg1"/>
              </a:solidFill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94" name="圆角矩形标注 93"/>
          <p:cNvSpPr/>
          <p:nvPr/>
        </p:nvSpPr>
        <p:spPr>
          <a:xfrm>
            <a:off x="2411760" y="2474901"/>
            <a:ext cx="1370967" cy="348854"/>
          </a:xfrm>
          <a:prstGeom prst="wedgeRoundRectCallout">
            <a:avLst>
              <a:gd name="adj1" fmla="val 66649"/>
              <a:gd name="adj2" fmla="val -11376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quality effect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95" name="圆角矩形标注 94"/>
          <p:cNvSpPr/>
          <p:nvPr/>
        </p:nvSpPr>
        <p:spPr>
          <a:xfrm>
            <a:off x="3937687" y="2420888"/>
            <a:ext cx="1570417" cy="348854"/>
          </a:xfrm>
          <a:prstGeom prst="wedgeRoundRectCallout">
            <a:avLst>
              <a:gd name="adj1" fmla="val -16874"/>
              <a:gd name="adj2" fmla="val -870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position effect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97" name="TextBox 12"/>
          <p:cNvSpPr txBox="1"/>
          <p:nvPr/>
        </p:nvSpPr>
        <p:spPr>
          <a:xfrm>
            <a:off x="539552" y="2852936"/>
            <a:ext cx="53288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Weighted GSP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zh-CN" b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Bid</a:t>
            </a:r>
            <a:r>
              <a:rPr lang="en-US" altLang="zh-CN" b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:       </a:t>
            </a:r>
            <a:r>
              <a:rPr lang="en-US" altLang="zh-CN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Each advertiser bids </a:t>
            </a:r>
            <a:r>
              <a:rPr lang="en-US" altLang="zh-CN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an amount </a:t>
            </a:r>
            <a:r>
              <a:rPr lang="en-US" altLang="zh-CN" i="1" dirty="0" err="1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b</a:t>
            </a:r>
            <a:r>
              <a:rPr lang="en-US" altLang="zh-CN" i="1" baseline="-25000" dirty="0" err="1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a</a:t>
            </a:r>
            <a:endParaRPr lang="en-US" altLang="zh-CN" i="1" baseline="-250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zh-CN" b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Rank</a:t>
            </a:r>
            <a:r>
              <a:rPr lang="zh-CN" altLang="en-US" b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 Advertisers are ordered by </a:t>
            </a:r>
            <a:r>
              <a:rPr lang="en-US" altLang="zh-CN" i="1" dirty="0" err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q</a:t>
            </a:r>
            <a:r>
              <a:rPr lang="en-US" altLang="zh-CN" i="1" baseline="-25000" dirty="0" err="1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a</a:t>
            </a:r>
            <a:r>
              <a:rPr lang="en-US" altLang="zh-CN" i="1" dirty="0" err="1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b</a:t>
            </a:r>
            <a:r>
              <a:rPr lang="en-US" altLang="zh-CN" i="1" baseline="-25000" dirty="0" err="1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a</a:t>
            </a:r>
            <a:endParaRPr lang="en-US" altLang="zh-CN" i="1" baseline="-25000" dirty="0" smtClean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pPr lvl="1" algn="ctr">
              <a:buSzPct val="100000"/>
            </a:pPr>
            <a:r>
              <a:rPr lang="en-US" altLang="zh-CN" i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b</a:t>
            </a:r>
            <a:r>
              <a:rPr lang="en-US" altLang="zh-CN" baseline="-250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1 </a:t>
            </a:r>
            <a:r>
              <a:rPr lang="en-US" altLang="zh-CN" i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q</a:t>
            </a:r>
            <a:r>
              <a:rPr lang="en-US" altLang="zh-CN" baseline="-250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en-US" altLang="zh-CN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&gt; </a:t>
            </a:r>
            <a:r>
              <a:rPr lang="en-US" altLang="zh-CN" i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b</a:t>
            </a:r>
            <a:r>
              <a:rPr lang="en-US" altLang="zh-CN" baseline="-250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2 </a:t>
            </a:r>
            <a:r>
              <a:rPr lang="en-US" altLang="zh-CN" i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q</a:t>
            </a:r>
            <a:r>
              <a:rPr lang="en-US" altLang="zh-CN" baseline="-250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&gt;…&gt; </a:t>
            </a:r>
            <a:r>
              <a:rPr lang="en-US" altLang="zh-CN" i="1" dirty="0" err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b</a:t>
            </a:r>
            <a:r>
              <a:rPr lang="en-US" altLang="zh-CN" i="1" baseline="-25000" dirty="0" err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m</a:t>
            </a:r>
            <a:r>
              <a:rPr lang="en-US" altLang="zh-CN" i="1" baseline="-250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i="1" dirty="0" err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q</a:t>
            </a:r>
            <a:r>
              <a:rPr lang="en-US" altLang="zh-CN" i="1" baseline="-25000" dirty="0" err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m</a:t>
            </a:r>
            <a:endParaRPr lang="en-US" altLang="zh-CN" i="1" baseline="-250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zh-CN" b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Price</a:t>
            </a:r>
            <a:r>
              <a:rPr lang="zh-CN" altLang="en-US" b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i="1" dirty="0" err="1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p</a:t>
            </a:r>
            <a:r>
              <a:rPr lang="en-US" altLang="zh-CN" i="1" baseline="-25000" dirty="0" err="1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s</a:t>
            </a:r>
            <a:r>
              <a:rPr lang="en-US" altLang="zh-CN" i="1" baseline="-250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i="1" dirty="0" err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q</a:t>
            </a:r>
            <a:r>
              <a:rPr lang="en-US" altLang="zh-CN" i="1" baseline="-25000" dirty="0" err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s</a:t>
            </a:r>
            <a:r>
              <a:rPr lang="en-US" altLang="zh-CN" i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=</a:t>
            </a:r>
            <a:r>
              <a:rPr lang="en-US" altLang="zh-CN" i="1" baseline="-250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i="1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b</a:t>
            </a:r>
            <a:r>
              <a:rPr lang="en-US" altLang="zh-CN" i="1" baseline="-250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s</a:t>
            </a:r>
            <a:r>
              <a:rPr lang="en-US" altLang="zh-CN" baseline="-250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+1 </a:t>
            </a:r>
            <a:r>
              <a:rPr lang="en-US" altLang="zh-CN" i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q</a:t>
            </a:r>
            <a:r>
              <a:rPr lang="en-US" altLang="zh-CN" i="1" baseline="-250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s</a:t>
            </a:r>
            <a:r>
              <a:rPr lang="en-US" altLang="zh-CN" baseline="-250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+1</a:t>
            </a:r>
            <a:r>
              <a:rPr lang="en-US" altLang="zh-CN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, </a:t>
            </a:r>
            <a:r>
              <a:rPr lang="en-US" altLang="zh-CN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 Solving </a:t>
            </a:r>
            <a:r>
              <a:rPr lang="en-US" altLang="zh-CN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for </a:t>
            </a:r>
            <a:r>
              <a:rPr lang="en-US" altLang="zh-CN" dirty="0" err="1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p</a:t>
            </a:r>
            <a:r>
              <a:rPr lang="en-US" altLang="zh-CN" baseline="-25000" dirty="0" err="1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s</a:t>
            </a:r>
            <a:r>
              <a:rPr lang="en-US" altLang="zh-CN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we have</a:t>
            </a:r>
            <a:endParaRPr lang="zh-CN" altLang="en-US" sz="20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aphicFrame>
        <p:nvGraphicFramePr>
          <p:cNvPr id="9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583986"/>
              </p:ext>
            </p:extLst>
          </p:nvPr>
        </p:nvGraphicFramePr>
        <p:xfrm>
          <a:off x="2916075" y="4453598"/>
          <a:ext cx="1381537" cy="621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公式" r:id="rId3" imgW="799920" imgH="431640" progId="Equation.3">
                  <p:embed/>
                </p:oleObj>
              </mc:Choice>
              <mc:Fallback>
                <p:oleObj name="公式" r:id="rId3" imgW="799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075" y="4453598"/>
                        <a:ext cx="1381537" cy="62101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808551" y="5713367"/>
            <a:ext cx="7722868" cy="739969"/>
            <a:chOff x="808551" y="5713367"/>
            <a:chExt cx="7722868" cy="739969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833161" y="6105146"/>
              <a:ext cx="7698258" cy="348190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8500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64017">
                <a:defRPr/>
              </a:pPr>
              <a:endParaRPr lang="zh-CN" alt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08551" y="5713367"/>
              <a:ext cx="7507865" cy="545371"/>
            </a:xfrm>
            <a:prstGeom prst="roundRect">
              <a:avLst>
                <a:gd name="adj" fmla="val 2830"/>
              </a:avLst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51554" y="5857527"/>
              <a:ext cx="7220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Varian</a:t>
              </a:r>
              <a:r>
                <a:rPr lang="zh-CN" altLang="en-US" sz="1400" dirty="0"/>
                <a:t>，</a:t>
              </a:r>
              <a:r>
                <a:rPr lang="en-US" altLang="zh-CN" sz="1400" dirty="0"/>
                <a:t>2007</a:t>
              </a:r>
              <a:r>
                <a:rPr lang="zh-CN" altLang="en-US" sz="1400" dirty="0"/>
                <a:t>，</a:t>
              </a:r>
              <a:r>
                <a:rPr lang="en-US" altLang="zh-CN" sz="1400" dirty="0"/>
                <a:t>Position </a:t>
              </a:r>
              <a:r>
                <a:rPr lang="en-US" altLang="zh-CN" sz="1400" dirty="0" smtClean="0"/>
                <a:t>auctions</a:t>
              </a:r>
              <a:endParaRPr lang="en-US" altLang="zh-CN" sz="1400" dirty="0"/>
            </a:p>
          </p:txBody>
        </p:sp>
      </p:grpSp>
      <p:pic>
        <p:nvPicPr>
          <p:cNvPr id="28" name="图片 10" descr="美元钥匙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80" y="1869407"/>
            <a:ext cx="3584445" cy="362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80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4" grpId="0" animBg="1"/>
      <p:bldP spid="95" grpId="0" animBg="1"/>
      <p:bldP spid="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750" y="191544"/>
            <a:ext cx="8229600" cy="720080"/>
          </a:xfrm>
        </p:spPr>
        <p:txBody>
          <a:bodyPr/>
          <a:lstStyle/>
          <a:p>
            <a:pPr algn="ctr"/>
            <a:r>
              <a:rPr lang="en-US" altLang="zh-CN" b="1" kern="2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CTR Prediction</a:t>
            </a:r>
            <a:endParaRPr lang="zh-CN" altLang="en-US" b="1" i="0" u="none" strike="noStrike" kern="2200" baseline="0" dirty="0" smtClean="0">
              <a:solidFill>
                <a:schemeClr val="accent1"/>
              </a:solidFill>
              <a:latin typeface="Cambria Math" panose="020405030504060302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67545" y="5713367"/>
            <a:ext cx="8424935" cy="758553"/>
            <a:chOff x="808551" y="5713367"/>
            <a:chExt cx="7722868" cy="758553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833161" y="6105146"/>
              <a:ext cx="7698258" cy="348190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8500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64017">
                <a:defRPr/>
              </a:pPr>
              <a:endParaRPr lang="zh-CN" alt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08551" y="5713367"/>
              <a:ext cx="7507865" cy="545371"/>
            </a:xfrm>
            <a:prstGeom prst="roundRect">
              <a:avLst>
                <a:gd name="adj" fmla="val 2830"/>
              </a:avLst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51554" y="5733256"/>
              <a:ext cx="736486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Hinton &amp; </a:t>
              </a:r>
              <a:r>
                <a:rPr lang="en-US" altLang="zh-CN" sz="1400" b="1" dirty="0" err="1"/>
                <a:t>Salakhutdinov</a:t>
              </a:r>
              <a:r>
                <a:rPr lang="en-US" altLang="zh-CN" sz="1400" dirty="0" smtClean="0"/>
                <a:t> , 2006</a:t>
              </a:r>
              <a:r>
                <a:rPr lang="zh-CN" altLang="en-US" sz="1400" dirty="0" smtClean="0"/>
                <a:t>，</a:t>
              </a:r>
              <a:r>
                <a:rPr lang="en-US" altLang="zh-CN" sz="1400" dirty="0"/>
                <a:t>Reducing the dimensionality of data with neural </a:t>
              </a:r>
              <a:r>
                <a:rPr lang="en-US" altLang="zh-CN" sz="1400" dirty="0" smtClean="0"/>
                <a:t>networks</a:t>
              </a:r>
            </a:p>
            <a:p>
              <a:r>
                <a:rPr lang="en-US" altLang="zh-CN" sz="1400" b="1" dirty="0"/>
                <a:t> </a:t>
              </a:r>
              <a:r>
                <a:rPr lang="en-US" altLang="zh-CN" sz="1400" b="1" dirty="0" err="1" smtClean="0"/>
                <a:t>Bengio</a:t>
              </a:r>
              <a:r>
                <a:rPr lang="en-US" altLang="zh-CN" sz="1400" b="1" dirty="0" smtClean="0"/>
                <a:t> &amp; </a:t>
              </a:r>
              <a:r>
                <a:rPr lang="en-US" altLang="zh-CN" sz="1400" b="1" dirty="0" err="1" smtClean="0"/>
                <a:t>LeCun</a:t>
              </a:r>
              <a:r>
                <a:rPr lang="en-US" altLang="zh-CN" sz="1400" dirty="0" smtClean="0"/>
                <a:t>, 2007,  </a:t>
              </a:r>
              <a:r>
                <a:rPr lang="en-US" altLang="zh-CN" sz="1400" dirty="0"/>
                <a:t>Scaling learning algorithms towards AI</a:t>
              </a:r>
            </a:p>
          </p:txBody>
        </p:sp>
      </p:grpSp>
      <p:sp>
        <p:nvSpPr>
          <p:cNvPr id="14" name="Rectangle 3"/>
          <p:cNvSpPr>
            <a:spLocks/>
          </p:cNvSpPr>
          <p:nvPr/>
        </p:nvSpPr>
        <p:spPr bwMode="auto">
          <a:xfrm>
            <a:off x="673100" y="1484784"/>
            <a:ext cx="8470900" cy="38899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effectLst>
            <a:outerShdw dist="380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939010" y="1588048"/>
            <a:ext cx="7377406" cy="3641153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Logistic Regression Model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Problems: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/>
              <a:t>Deep </a:t>
            </a:r>
            <a:r>
              <a:rPr lang="en-US" altLang="zh-CN" sz="2400" dirty="0" smtClean="0"/>
              <a:t>Learning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069048"/>
              </p:ext>
            </p:extLst>
          </p:nvPr>
        </p:nvGraphicFramePr>
        <p:xfrm>
          <a:off x="1619672" y="2176214"/>
          <a:ext cx="2514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公式" r:id="rId4" imgW="2044440" imgH="914400" progId="Equation.3">
                  <p:embed/>
                </p:oleObj>
              </mc:Choice>
              <mc:Fallback>
                <p:oleObj name="公式" r:id="rId4" imgW="2044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176214"/>
                        <a:ext cx="25146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149948"/>
              </p:ext>
            </p:extLst>
          </p:nvPr>
        </p:nvGraphicFramePr>
        <p:xfrm>
          <a:off x="4820917" y="2420889"/>
          <a:ext cx="3873065" cy="748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公式" r:id="rId6" imgW="3797300" imgH="736600" progId="Equation.3">
                  <p:embed/>
                </p:oleObj>
              </mc:Choice>
              <mc:Fallback>
                <p:oleObj name="公式" r:id="rId6" imgW="3797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0917" y="2420889"/>
                        <a:ext cx="3873065" cy="7487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图片 1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45756" y="3562660"/>
            <a:ext cx="4221331" cy="149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6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750" y="19154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Unified 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Auction</a:t>
            </a:r>
            <a:endParaRPr lang="zh-CN" altLang="en-US" b="1" i="0" u="none" strike="noStrike" kern="2200" baseline="0" dirty="0" smtClean="0">
              <a:solidFill>
                <a:schemeClr val="accent1"/>
              </a:solidFill>
              <a:latin typeface="Cambria Math" panose="020405030504060302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67545" y="5713367"/>
            <a:ext cx="8424935" cy="739969"/>
            <a:chOff x="808551" y="5713367"/>
            <a:chExt cx="7722868" cy="739969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833161" y="6105146"/>
              <a:ext cx="7698258" cy="348190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8500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64017">
                <a:defRPr/>
              </a:pPr>
              <a:endParaRPr lang="zh-CN" alt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08551" y="5713367"/>
              <a:ext cx="7507865" cy="545371"/>
            </a:xfrm>
            <a:prstGeom prst="roundRect">
              <a:avLst>
                <a:gd name="adj" fmla="val 2830"/>
              </a:avLst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51554" y="5857527"/>
              <a:ext cx="7364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Abrams &amp; Schwarz</a:t>
              </a:r>
              <a:r>
                <a:rPr lang="en-US" altLang="zh-CN" sz="1400" dirty="0" smtClean="0"/>
                <a:t>, 2008</a:t>
              </a:r>
              <a:r>
                <a:rPr lang="en-US" altLang="zh-CN" sz="1400" dirty="0"/>
                <a:t>, Ad Auction Design and User Experience</a:t>
              </a:r>
            </a:p>
          </p:txBody>
        </p:sp>
      </p:grpSp>
      <p:sp>
        <p:nvSpPr>
          <p:cNvPr id="14" name="Rectangle 3"/>
          <p:cNvSpPr>
            <a:spLocks/>
          </p:cNvSpPr>
          <p:nvPr/>
        </p:nvSpPr>
        <p:spPr bwMode="auto">
          <a:xfrm>
            <a:off x="673100" y="1484784"/>
            <a:ext cx="8470900" cy="38899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effectLst>
            <a:outerShdw dist="380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13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603222"/>
              </p:ext>
            </p:extLst>
          </p:nvPr>
        </p:nvGraphicFramePr>
        <p:xfrm>
          <a:off x="1530376" y="1988840"/>
          <a:ext cx="6858048" cy="3587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1" name="直接连接符 20"/>
          <p:cNvCxnSpPr/>
          <p:nvPr/>
        </p:nvCxnSpPr>
        <p:spPr>
          <a:xfrm flipV="1">
            <a:off x="6250984" y="2933593"/>
            <a:ext cx="785818" cy="7143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10800000">
            <a:off x="2821960" y="3020892"/>
            <a:ext cx="714380" cy="6524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464638" y="3030416"/>
            <a:ext cx="1357322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1"/>
          <p:cNvSpPr txBox="1"/>
          <p:nvPr/>
        </p:nvSpPr>
        <p:spPr>
          <a:xfrm>
            <a:off x="678820" y="2589646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Modeling User Experience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7036802" y="2933593"/>
            <a:ext cx="2071702" cy="1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5"/>
          <p:cNvSpPr txBox="1"/>
          <p:nvPr/>
        </p:nvSpPr>
        <p:spPr>
          <a:xfrm>
            <a:off x="7143252" y="2580122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wGSP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Auction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036802" y="2520826"/>
            <a:ext cx="2071702" cy="1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464638" y="2520826"/>
            <a:ext cx="1357322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324134" y="1958846"/>
            <a:ext cx="1357322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6"/>
          <p:cNvSpPr txBox="1"/>
          <p:nvPr/>
        </p:nvSpPr>
        <p:spPr>
          <a:xfrm>
            <a:off x="4000953" y="1518076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Unified Auction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rot="10800000">
            <a:off x="5679480" y="1949322"/>
            <a:ext cx="1357322" cy="5715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2821960" y="1949322"/>
            <a:ext cx="1500198" cy="5715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内容占位符 2"/>
          <p:cNvSpPr txBox="1">
            <a:spLocks/>
          </p:cNvSpPr>
          <p:nvPr/>
        </p:nvSpPr>
        <p:spPr>
          <a:xfrm>
            <a:off x="3315753" y="3433327"/>
            <a:ext cx="3278293" cy="73353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75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7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7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max sum(</a:t>
            </a:r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2800" baseline="-25000" dirty="0" err="1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en-US" altLang="zh-CN" sz="2800" baseline="-25000" dirty="0" err="1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))  </a:t>
            </a:r>
          </a:p>
          <a:p>
            <a:pPr marL="324000" lvl="1"/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err="1" smtClean="0">
                <a:latin typeface="微软雅黑" pitchFamily="34" charset="-122"/>
                <a:ea typeface="微软雅黑" pitchFamily="34" charset="-122"/>
              </a:rPr>
              <a:t>s.t.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sum(</a:t>
            </a:r>
            <a:r>
              <a:rPr lang="en-US" altLang="zh-CN" sz="2400" dirty="0" err="1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en-US" altLang="zh-CN" sz="2400" baseline="-25000" dirty="0" err="1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) &lt;= </a:t>
            </a:r>
            <a:r>
              <a:rPr lang="en-US" altLang="zh-CN" sz="2400" dirty="0" err="1" smtClean="0">
                <a:latin typeface="微软雅黑" pitchFamily="34" charset="-122"/>
                <a:ea typeface="微软雅黑" pitchFamily="34" charset="-122"/>
              </a:rPr>
              <a:t>ue_thr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826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93750" y="272217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D90B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Economics tell </a:t>
            </a:r>
            <a:r>
              <a:rPr lang="en-US" altLang="zh-CN" sz="3200" b="1" dirty="0" err="1" smtClean="0">
                <a:solidFill>
                  <a:srgbClr val="D90B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advertiers</a:t>
            </a:r>
            <a:r>
              <a:rPr lang="en-US" altLang="zh-CN" sz="3200" b="1" dirty="0" smtClean="0">
                <a:solidFill>
                  <a:srgbClr val="D90B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how to bid</a:t>
            </a:r>
            <a:endParaRPr lang="zh-CN" altLang="en-US" sz="3200" b="1" dirty="0">
              <a:solidFill>
                <a:srgbClr val="D90B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Rectangle 3"/>
          <p:cNvSpPr>
            <a:spLocks/>
          </p:cNvSpPr>
          <p:nvPr/>
        </p:nvSpPr>
        <p:spPr bwMode="auto">
          <a:xfrm>
            <a:off x="673100" y="1628800"/>
            <a:ext cx="8470900" cy="4104456"/>
          </a:xfrm>
          <a:prstGeom prst="rect">
            <a:avLst/>
          </a:prstGeom>
          <a:solidFill>
            <a:srgbClr val="A40800"/>
          </a:solidFill>
          <a:ln>
            <a:noFill/>
          </a:ln>
          <a:effectLst>
            <a:outerShdw dist="380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zh-CN" altLang="en-US"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566273"/>
              </p:ext>
            </p:extLst>
          </p:nvPr>
        </p:nvGraphicFramePr>
        <p:xfrm>
          <a:off x="13942" y="1628800"/>
          <a:ext cx="8014444" cy="4104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653"/>
                <a:gridCol w="507037"/>
                <a:gridCol w="792088"/>
                <a:gridCol w="864096"/>
                <a:gridCol w="1440160"/>
                <a:gridCol w="1512168"/>
                <a:gridCol w="1218993"/>
                <a:gridCol w="941249"/>
              </a:tblGrid>
              <a:tr h="1239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a:t>No.</a:t>
                      </a:r>
                    </a:p>
                    <a:p>
                      <a:pPr algn="ctr" rtl="0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a:t>(k)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Bid</a:t>
                      </a:r>
                    </a:p>
                    <a:p>
                      <a:pPr algn="ctr" rtl="0" fontAlgn="ctr"/>
                      <a:r>
                        <a:rPr lang="zh-CN" altLang="en-US" sz="2000" u="none" strike="noStrike" dirty="0" smtClean="0">
                          <a:effectLst/>
                          <a:latin typeface="Cambria Math" panose="02040503050406030204" pitchFamily="18" charset="0"/>
                        </a:rPr>
                        <a:t>（</a:t>
                      </a:r>
                      <a:r>
                        <a:rPr lang="en-US" altLang="zh-CN" sz="2000" u="none" strike="noStrike" dirty="0" smtClean="0">
                          <a:effectLst/>
                          <a:latin typeface="Cambria Math" panose="02040503050406030204" pitchFamily="18" charset="0"/>
                        </a:rPr>
                        <a:t>B</a:t>
                      </a:r>
                      <a:r>
                        <a:rPr lang="zh-CN" altLang="en-US" sz="2000" u="none" strike="noStrike" dirty="0" smtClean="0">
                          <a:effectLst/>
                          <a:latin typeface="Cambria Math" panose="02040503050406030204" pitchFamily="18" charset="0"/>
                        </a:rPr>
                        <a:t>） 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Clicks</a:t>
                      </a:r>
                    </a:p>
                    <a:p>
                      <a:pPr algn="ctr" rtl="0" fontAlgn="ctr"/>
                      <a:r>
                        <a:rPr lang="en-US" altLang="zh-CN" sz="20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(CLK)</a:t>
                      </a:r>
                      <a:r>
                        <a:rPr lang="zh-CN" altLang="en-US" sz="2000" u="none" strike="noStrike" dirty="0" smtClean="0">
                          <a:effectLst/>
                          <a:latin typeface="Cambria Math" panose="02040503050406030204" pitchFamily="18" charset="0"/>
                        </a:rPr>
                        <a:t> 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Charge</a:t>
                      </a:r>
                    </a:p>
                    <a:p>
                      <a:pPr algn="ctr" rtl="0" fontAlgn="ctr"/>
                      <a:r>
                        <a:rPr lang="en-US" altLang="zh-CN" sz="20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(CH)</a:t>
                      </a:r>
                      <a:r>
                        <a:rPr lang="zh-CN" altLang="en-US" sz="2000" u="none" strike="noStrike" dirty="0" smtClean="0">
                          <a:effectLst/>
                          <a:latin typeface="Cambria Math" panose="02040503050406030204" pitchFamily="18" charset="0"/>
                        </a:rPr>
                        <a:t> 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ACP</a:t>
                      </a:r>
                    </a:p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=Charge/Clicks</a:t>
                      </a:r>
                      <a:r>
                        <a:rPr lang="en-US" sz="18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endParaRPr lang="en-US" altLang="zh-CN" sz="18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=CH</a:t>
                      </a:r>
                      <a:r>
                        <a:rPr lang="en-US" altLang="zh-CN" sz="1800" b="0" i="0" u="none" strike="noStrike" kern="1200" baseline="-250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k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-CH</a:t>
                      </a:r>
                      <a:r>
                        <a:rPr lang="en-US" altLang="zh-CN" sz="1800" b="0" i="0" u="none" strike="noStrike" kern="1200" baseline="-250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k+1</a:t>
                      </a:r>
                      <a:endParaRPr lang="en-US" altLang="zh-CN" sz="1800" b="0" i="0" kern="1200" baseline="-25000" dirty="0" smtClean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altLang="zh-CN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altLang="zh-CN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CLK</a:t>
                      </a:r>
                      <a:endParaRPr lang="en-US" altLang="zh-CN" sz="2000" b="0" i="0" u="none" strike="noStrike" baseline="0" dirty="0" smtClean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l" rtl="0" fontAlgn="ctr"/>
                      <a:r>
                        <a:rPr lang="en-US" altLang="zh-CN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=CLK</a:t>
                      </a:r>
                      <a:r>
                        <a:rPr lang="en-US" altLang="zh-CN" sz="1400" b="0" i="0" u="none" strike="noStrike" baseline="-250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-CLK</a:t>
                      </a:r>
                      <a:r>
                        <a:rPr lang="en-US" altLang="zh-CN" sz="1400" b="0" i="0" u="none" strike="noStrike" baseline="-250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k+1</a:t>
                      </a:r>
                      <a:endParaRPr lang="zh-CN" alt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MFC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</a:t>
                      </a:r>
                      <a:r>
                        <a:rPr lang="el-GR" altLang="zh-CN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/</a:t>
                      </a:r>
                      <a:r>
                        <a:rPr lang="el-GR" altLang="zh-CN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CLK</a:t>
                      </a:r>
                      <a:endParaRPr lang="en-US" altLang="zh-CN" sz="1200" b="0" i="0" u="none" strike="noStrike" baseline="0" dirty="0" smtClean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34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480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743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</a:rPr>
                        <a:t>  </a:t>
                      </a:r>
                      <a:r>
                        <a:rPr lang="en-US" altLang="zh-CN" sz="1400" u="none" strike="noStrike" dirty="0">
                          <a:effectLst/>
                        </a:rPr>
                        <a:t>1.55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344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128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 smtClean="0">
                          <a:effectLst/>
                        </a:rPr>
                        <a:t>2.69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634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1.6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352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399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</a:rPr>
                        <a:t>  </a:t>
                      </a:r>
                      <a:r>
                        <a:rPr lang="en-US" altLang="zh-CN" sz="1400" u="none" strike="noStrike" dirty="0">
                          <a:effectLst/>
                        </a:rPr>
                        <a:t>1.13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170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102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 smtClean="0">
                          <a:effectLst/>
                        </a:rPr>
                        <a:t>1.67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634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1.3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250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229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>
                          <a:effectLst/>
                        </a:rPr>
                        <a:t>  </a:t>
                      </a:r>
                      <a:r>
                        <a:rPr lang="en-US" altLang="zh-CN" sz="1400" u="none" strike="noStrike">
                          <a:effectLst/>
                        </a:rPr>
                        <a:t>0.92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81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70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 smtClean="0">
                          <a:effectLst/>
                        </a:rPr>
                        <a:t>1.16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634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180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148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</a:rPr>
                        <a:t>  </a:t>
                      </a:r>
                      <a:r>
                        <a:rPr lang="en-US" altLang="zh-CN" sz="1400" u="none" strike="noStrike" dirty="0">
                          <a:effectLst/>
                        </a:rPr>
                        <a:t>0.82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28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 smtClean="0">
                          <a:effectLst/>
                        </a:rPr>
                        <a:t>1.40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280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0.8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160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120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>
                          <a:effectLst/>
                        </a:rPr>
                        <a:t>  </a:t>
                      </a:r>
                      <a:r>
                        <a:rPr lang="en-US" altLang="zh-CN" sz="1400" u="none" strike="noStrike">
                          <a:effectLst/>
                        </a:rPr>
                        <a:t>0.75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-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-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-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5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8568" y="188640"/>
            <a:ext cx="8229600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4000" b="1" kern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Two Questions</a:t>
            </a:r>
            <a:endParaRPr lang="zh-CN" altLang="en-US" sz="4000" b="1" kern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36520" y="342900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3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kern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What kind of advertising do you like?</a:t>
            </a:r>
            <a:endParaRPr lang="zh-CN" altLang="en-US" sz="3600" b="1" kern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971600" y="2708920"/>
            <a:ext cx="43411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3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kern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Who like advertising?</a:t>
            </a:r>
            <a:endParaRPr lang="zh-CN" altLang="en-US" sz="4000" b="1" kern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US" altLang="zh-CN" b="1" kern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Some are Beautiful</a:t>
            </a:r>
            <a:endParaRPr lang="zh-CN" altLang="en-US" b="1" i="0" u="none" strike="noStrike" kern="2200" baseline="0" dirty="0" smtClean="0">
              <a:latin typeface="Cambria Math" panose="02040503050406030204" pitchFamily="18" charset="0"/>
            </a:endParaRPr>
          </a:p>
        </p:txBody>
      </p:sp>
      <p:pic>
        <p:nvPicPr>
          <p:cNvPr id="53" name="Picture 2" descr="http://image208.poco.cn/mypoco/myphoto/20101126/18/54704062201011261810098923380794677_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33182"/>
            <a:ext cx="3272038" cy="40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img.pconline.com.cn/images/upload/upc/tx/wallpaper/1307/28/c0/23863535_1375011443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933182"/>
            <a:ext cx="2677398" cy="40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132" y="1929669"/>
            <a:ext cx="3790226" cy="401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0" y="1859811"/>
            <a:ext cx="9144000" cy="3670300"/>
          </a:xfrm>
          <a:prstGeom prst="rect">
            <a:avLst/>
          </a:prstGeom>
          <a:solidFill>
            <a:srgbClr val="A40800"/>
          </a:solidFill>
          <a:ln w="25400">
            <a:noFill/>
            <a:miter lim="800000"/>
            <a:headEnd/>
            <a:tailEnd/>
          </a:ln>
          <a:effectLst>
            <a:outerShdw dist="380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b="1" kern="2200" dirty="0">
                <a:latin typeface="Cambria Math" panose="02040503050406030204" pitchFamily="18" charset="0"/>
                <a:ea typeface="Cambria Math" panose="02040503050406030204" pitchFamily="18" charset="0"/>
              </a:rPr>
              <a:t>Some other are annoying</a:t>
            </a:r>
            <a:endParaRPr lang="zh-CN" altLang="en-US" b="1" kern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97" y="2276872"/>
            <a:ext cx="4280899" cy="2857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5" y="2276872"/>
            <a:ext cx="4595059" cy="28419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9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/>
          </p:cNvSpPr>
          <p:nvPr/>
        </p:nvSpPr>
        <p:spPr bwMode="auto">
          <a:xfrm>
            <a:off x="10376" y="1887726"/>
            <a:ext cx="9144000" cy="37502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effectLst>
            <a:outerShdw dist="380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b="1" kern="2200" dirty="0">
                <a:latin typeface="Cambria Math" panose="02040503050406030204" pitchFamily="18" charset="0"/>
                <a:ea typeface="Cambria Math" panose="02040503050406030204" pitchFamily="18" charset="0"/>
              </a:rPr>
              <a:t>What topic is today’s talk?</a:t>
            </a:r>
            <a:endParaRPr lang="zh-CN" altLang="en-US" b="1" kern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5616" y="1914661"/>
            <a:ext cx="522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How to create “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beautiful</a:t>
            </a:r>
            <a:r>
              <a:rPr lang="en-US" altLang="zh-CN" sz="2400" dirty="0" smtClean="0">
                <a:solidFill>
                  <a:srgbClr val="FF0000"/>
                </a:solidFill>
              </a:rPr>
              <a:t>” ads?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0" y="4840449"/>
            <a:ext cx="4210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Beautiful _ Good Looks</a:t>
            </a:r>
            <a:r>
              <a:rPr lang="en-US" altLang="zh-CN" sz="1600" dirty="0"/>
              <a:t>: </a:t>
            </a:r>
            <a:r>
              <a:rPr lang="en-US" altLang="zh-CN" sz="1600" b="1" dirty="0">
                <a:solidFill>
                  <a:srgbClr val="FF0000"/>
                </a:solidFill>
              </a:rPr>
              <a:t>Branding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Ads</a:t>
            </a:r>
          </a:p>
        </p:txBody>
      </p:sp>
      <p:pic>
        <p:nvPicPr>
          <p:cNvPr id="6" name="图片 5" descr="rolex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" y="2604899"/>
            <a:ext cx="4125013" cy="21410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67743" y="5234415"/>
            <a:ext cx="4268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Beautiful _ </a:t>
            </a:r>
            <a:r>
              <a:rPr lang="en-US" altLang="zh-CN" sz="1600" dirty="0"/>
              <a:t>Real Needs: </a:t>
            </a:r>
            <a:r>
              <a:rPr lang="en-US" altLang="zh-CN" sz="1600" b="1" dirty="0">
                <a:solidFill>
                  <a:srgbClr val="FF0000"/>
                </a:solidFill>
              </a:rPr>
              <a:t>Targeted 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Ads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52" y="1900605"/>
            <a:ext cx="2335848" cy="373735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7409007" y="2991347"/>
            <a:ext cx="1625141" cy="315471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zh-CN" sz="199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√</a:t>
            </a:r>
            <a:endParaRPr lang="zh-CN" altLang="en-US" sz="19900" dirty="0">
              <a:solidFill>
                <a:srgbClr val="FF0000"/>
              </a:solidFill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14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b="1" kern="2200" dirty="0">
                <a:latin typeface="Cambria Math" panose="02040503050406030204" pitchFamily="18" charset="0"/>
                <a:ea typeface="Cambria Math" panose="02040503050406030204" pitchFamily="18" charset="0"/>
              </a:rPr>
              <a:t>Computational Advertising</a:t>
            </a:r>
            <a:endParaRPr lang="zh-CN" altLang="en-US" b="1" kern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3" name="Rectangle 3"/>
          <p:cNvSpPr>
            <a:spLocks/>
          </p:cNvSpPr>
          <p:nvPr/>
        </p:nvSpPr>
        <p:spPr bwMode="auto">
          <a:xfrm>
            <a:off x="673100" y="1628800"/>
            <a:ext cx="8470900" cy="36703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>
            <a:outerShdw dist="380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4" name="Rectangle 4"/>
          <p:cNvSpPr>
            <a:spLocks/>
          </p:cNvSpPr>
          <p:nvPr/>
        </p:nvSpPr>
        <p:spPr bwMode="auto">
          <a:xfrm>
            <a:off x="3441700" y="1793900"/>
            <a:ext cx="56154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l" eaLnBrk="1" hangingPunct="1"/>
            <a:r>
              <a:rPr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iragino Sans GB W6" charset="0"/>
              </a:rPr>
              <a:t>What is Computational Advertising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iragino Sans GB W6" charset="0"/>
            </a:endParaRPr>
          </a:p>
          <a:p>
            <a:pPr algn="l" eaLnBrk="1" hangingPunct="1"/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iragino Sans GB W3" charset="0"/>
            </a:endParaRPr>
          </a:p>
          <a:p>
            <a:pPr algn="l" eaLnBrk="1" hangingPunct="1">
              <a:buClr>
                <a:srgbClr val="FFFFFF"/>
              </a:buClr>
              <a:buSzPct val="125000"/>
              <a:buFont typeface="Hiragino Sans GB W3" charset="0"/>
              <a:buChar char="•"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iragino Sans GB W3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</a:rPr>
              <a:t>Find the "</a:t>
            </a:r>
            <a:r>
              <a:rPr lang="en-US" altLang="zh-CN" sz="2000" b="1" dirty="0">
                <a:solidFill>
                  <a:srgbClr val="FF0000"/>
                </a:solidFill>
              </a:rPr>
              <a:t>best match</a:t>
            </a:r>
            <a:r>
              <a:rPr lang="en-US" altLang="zh-CN" sz="1800" dirty="0">
                <a:solidFill>
                  <a:schemeClr val="bg1"/>
                </a:solidFill>
              </a:rPr>
              <a:t>" between a given user </a:t>
            </a:r>
            <a:r>
              <a:rPr lang="en-US" altLang="zh-CN" sz="1800" dirty="0" smtClean="0">
                <a:solidFill>
                  <a:schemeClr val="bg1"/>
                </a:solidFill>
              </a:rPr>
              <a:t>in </a:t>
            </a:r>
            <a:r>
              <a:rPr lang="en-US" altLang="zh-CN" sz="1800" dirty="0">
                <a:solidFill>
                  <a:schemeClr val="bg1"/>
                </a:solidFill>
              </a:rPr>
              <a:t>a given context </a:t>
            </a:r>
            <a:r>
              <a:rPr lang="en-US" altLang="zh-CN" sz="1800" dirty="0" smtClean="0">
                <a:solidFill>
                  <a:schemeClr val="bg1"/>
                </a:solidFill>
              </a:rPr>
              <a:t>and </a:t>
            </a:r>
            <a:r>
              <a:rPr lang="en-US" altLang="zh-CN" sz="1800" dirty="0">
                <a:solidFill>
                  <a:schemeClr val="bg1"/>
                </a:solidFill>
              </a:rPr>
              <a:t>a suitable advertisement </a:t>
            </a:r>
            <a:r>
              <a:rPr lang="en-US" altLang="zh-CN" sz="1800" dirty="0" smtClean="0">
                <a:solidFill>
                  <a:schemeClr val="bg1"/>
                </a:solidFill>
              </a:rPr>
              <a:t>.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iragino Sans GB W3" charset="0"/>
            </a:endParaRPr>
          </a:p>
        </p:txBody>
      </p: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" r="44420"/>
          <a:stretch>
            <a:fillRect/>
          </a:stretch>
        </p:blipFill>
        <p:spPr bwMode="auto">
          <a:xfrm>
            <a:off x="0" y="1628800"/>
            <a:ext cx="32639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矩形 11"/>
          <p:cNvSpPr>
            <a:spLocks noChangeArrowheads="1"/>
          </p:cNvSpPr>
          <p:nvPr/>
        </p:nvSpPr>
        <p:spPr bwMode="auto">
          <a:xfrm>
            <a:off x="5357813" y="3203600"/>
            <a:ext cx="3786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—— </a:t>
            </a:r>
            <a:r>
              <a:rPr lang="en-US" altLang="zh-CN" sz="1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Broder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and  Dr. </a:t>
            </a:r>
            <a:r>
              <a:rPr lang="en-US" altLang="zh-CN" sz="1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Vanja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2011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8" name="Rectangle 2"/>
          <p:cNvSpPr>
            <a:spLocks/>
          </p:cNvSpPr>
          <p:nvPr/>
        </p:nvSpPr>
        <p:spPr bwMode="auto">
          <a:xfrm>
            <a:off x="1932767" y="5478668"/>
            <a:ext cx="5951566" cy="569387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D90B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Hiragino Sans GB W6" charset="0"/>
              </a:rPr>
              <a:t>Best Match</a:t>
            </a:r>
            <a:r>
              <a:rPr lang="zh-CN" altLang="en-US" sz="3200" b="1" dirty="0">
                <a:solidFill>
                  <a:srgbClr val="D90B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Hiragino Sans GB W6" charset="0"/>
              </a:rPr>
              <a:t> ∈ </a:t>
            </a:r>
            <a:r>
              <a:rPr lang="en-US" altLang="zh-CN" sz="3200" b="1" dirty="0" smtClean="0">
                <a:solidFill>
                  <a:srgbClr val="D90B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Hiragino Sans GB W6" charset="0"/>
              </a:rPr>
              <a:t>Baidu Mission</a:t>
            </a:r>
            <a:endParaRPr lang="zh-CN" altLang="en-US" sz="3200" b="1" dirty="0">
              <a:solidFill>
                <a:srgbClr val="D90B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sym typeface="Hiragino Sans GB W6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29000" y="3645024"/>
            <a:ext cx="5535488" cy="1508105"/>
            <a:chOff x="3429000" y="3645024"/>
            <a:chExt cx="5535488" cy="1508105"/>
          </a:xfrm>
        </p:grpSpPr>
        <p:sp>
          <p:nvSpPr>
            <p:cNvPr id="57" name="Rectangle 4"/>
            <p:cNvSpPr>
              <a:spLocks/>
            </p:cNvSpPr>
            <p:nvPr/>
          </p:nvSpPr>
          <p:spPr bwMode="auto">
            <a:xfrm>
              <a:off x="3429000" y="3645024"/>
              <a:ext cx="5535488" cy="150810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zh-CN" sz="26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iragino Sans GB W6" charset="0"/>
                </a:rPr>
                <a:t> </a:t>
              </a:r>
              <a:r>
                <a:rPr lang="en-US" altLang="zh-CN" sz="24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iragino Sans GB W6" charset="0"/>
                </a:rPr>
                <a:t>What </a:t>
              </a:r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iragino Sans GB W6" charset="0"/>
                </a:rPr>
                <a:t>is </a:t>
              </a:r>
              <a:r>
                <a:rPr lang="en-US" altLang="zh-CN" sz="24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iragino Sans GB W6" charset="0"/>
                </a:rPr>
                <a:t>Baidu?</a:t>
              </a:r>
              <a:endPara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iragino Sans GB W6" charset="0"/>
              </a:endParaRPr>
            </a:p>
            <a:p>
              <a:pPr algn="l" eaLnBrk="1" hangingPunct="1">
                <a:buClr>
                  <a:srgbClr val="FFFFFF"/>
                </a:buClr>
                <a:buSzPct val="125000"/>
                <a:buFont typeface="Hiragino Sans GB W3" charset="0"/>
                <a:buChar char="•"/>
              </a:pPr>
              <a:endPara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iragino Sans GB W3" charset="0"/>
              </a:endParaRPr>
            </a:p>
            <a:p>
              <a:pPr algn="l" eaLnBrk="1" hangingPunct="1">
                <a:buClr>
                  <a:srgbClr val="FFFFFF"/>
                </a:buClr>
                <a:buSzPct val="125000"/>
                <a:buFont typeface="Hiragino Sans GB W3" charset="0"/>
                <a:buChar char="•"/>
              </a:pPr>
              <a:r>
                <a:rPr lang="en-US" altLang="zh-CN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iragino Sans GB W3" charset="0"/>
                </a:rPr>
                <a:t>Baidu is a high-tech company with mission to provide the </a:t>
              </a:r>
              <a:r>
                <a:rPr lang="en-US" altLang="zh-CN" sz="1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iragino Sans GB W3" charset="0"/>
                </a:rPr>
                <a:t>best way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iragino Sans GB W3" charset="0"/>
                </a:rPr>
                <a:t> 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iragino Sans GB W3" charset="0"/>
                </a:rPr>
                <a:t>for people to </a:t>
              </a:r>
              <a:r>
                <a:rPr lang="en-US" altLang="zh-CN" sz="1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iragino Sans GB W3" charset="0"/>
                </a:rPr>
                <a:t>find information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iragino Sans GB W3" charset="0"/>
                </a:rPr>
                <a:t>.</a:t>
              </a:r>
              <a:endParaRPr lang="zh-CN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949094" y="3659749"/>
              <a:ext cx="351098" cy="25736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Hiragino Sans GB W6" charset="0"/>
                </a:rPr>
                <a:t>Ads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108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/>
          </p:cNvSpPr>
          <p:nvPr/>
        </p:nvSpPr>
        <p:spPr bwMode="auto">
          <a:xfrm>
            <a:off x="673100" y="1628800"/>
            <a:ext cx="8470900" cy="3670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effectLst>
            <a:outerShdw dist="380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8551" y="241168"/>
            <a:ext cx="8229600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b="1" kern="2200" dirty="0">
                <a:latin typeface="Cambria Math" panose="02040503050406030204" pitchFamily="18" charset="0"/>
                <a:ea typeface="Cambria Math" panose="02040503050406030204" pitchFamily="18" charset="0"/>
              </a:rPr>
              <a:t>Advertising is A Kind of </a:t>
            </a:r>
            <a:r>
              <a:rPr lang="en-US" altLang="zh-CN" b="1" kern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Matching</a:t>
            </a:r>
            <a:endParaRPr lang="zh-CN" altLang="en-US" b="1" kern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833161" y="6033138"/>
            <a:ext cx="7698258" cy="348190"/>
          </a:xfrm>
          <a:prstGeom prst="rect">
            <a:avLst/>
          </a:prstGeom>
          <a:gradFill rotWithShape="1">
            <a:gsLst>
              <a:gs pos="0">
                <a:srgbClr val="000000">
                  <a:alpha val="85001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64017">
              <a:defRPr/>
            </a:pPr>
            <a:endParaRPr lang="zh-CN" alt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08551" y="5641359"/>
            <a:ext cx="7723889" cy="545371"/>
          </a:xfrm>
          <a:prstGeom prst="roundRect">
            <a:avLst>
              <a:gd name="adj" fmla="val 2830"/>
            </a:avLst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0" name="TextBox 3"/>
          <p:cNvSpPr txBox="1">
            <a:spLocks noChangeArrowheads="1"/>
          </p:cNvSpPr>
          <p:nvPr/>
        </p:nvSpPr>
        <p:spPr bwMode="auto">
          <a:xfrm>
            <a:off x="1242723" y="3450486"/>
            <a:ext cx="1012527" cy="33855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W</a:t>
            </a:r>
            <a:r>
              <a:rPr lang="en-US" altLang="zh-CN" sz="1600" dirty="0"/>
              <a:t>ho</a:t>
            </a:r>
            <a:endParaRPr lang="zh-CN" altLang="en-US" sz="1600" dirty="0"/>
          </a:p>
        </p:txBody>
      </p: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2795276" y="3197197"/>
            <a:ext cx="1147538" cy="307777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/>
              <a:t>Says </a:t>
            </a:r>
            <a:r>
              <a:rPr lang="en-US" altLang="zh-CN" sz="1400" b="1" dirty="0">
                <a:solidFill>
                  <a:srgbClr val="FF0000"/>
                </a:solidFill>
              </a:rPr>
              <a:t>W</a:t>
            </a:r>
            <a:r>
              <a:rPr lang="en-US" altLang="zh-CN" sz="1400" dirty="0"/>
              <a:t>hat</a:t>
            </a:r>
            <a:endParaRPr lang="zh-CN" altLang="en-US" sz="1400" dirty="0"/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4482834" y="3068960"/>
            <a:ext cx="1687580" cy="52322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/>
              <a:t>In </a:t>
            </a:r>
            <a:r>
              <a:rPr lang="en-US" altLang="zh-CN" sz="1400" b="1" dirty="0">
                <a:solidFill>
                  <a:srgbClr val="FF0000"/>
                </a:solidFill>
              </a:rPr>
              <a:t>W</a:t>
            </a:r>
            <a:r>
              <a:rPr lang="en-US" altLang="zh-CN" sz="1400" dirty="0"/>
              <a:t>hich Channel</a:t>
            </a:r>
            <a:endParaRPr lang="zh-CN" altLang="en-US" sz="1400" dirty="0"/>
          </a:p>
        </p:txBody>
      </p:sp>
      <p:sp>
        <p:nvSpPr>
          <p:cNvPr id="43" name="TextBox 7"/>
          <p:cNvSpPr txBox="1">
            <a:spLocks noChangeArrowheads="1"/>
          </p:cNvSpPr>
          <p:nvPr/>
        </p:nvSpPr>
        <p:spPr bwMode="auto">
          <a:xfrm>
            <a:off x="7092280" y="3573016"/>
            <a:ext cx="1215041" cy="33855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To </a:t>
            </a:r>
            <a:r>
              <a:rPr lang="en-US" altLang="zh-CN" sz="1600" b="1" dirty="0">
                <a:solidFill>
                  <a:srgbClr val="FF0000"/>
                </a:solidFill>
              </a:rPr>
              <a:t>W</a:t>
            </a:r>
            <a:r>
              <a:rPr lang="en-US" altLang="zh-CN" sz="1600" dirty="0"/>
              <a:t>hom</a:t>
            </a:r>
            <a:endParaRPr lang="zh-CN" altLang="en-US" sz="1600" dirty="0"/>
          </a:p>
        </p:txBody>
      </p:sp>
      <p:cxnSp>
        <p:nvCxnSpPr>
          <p:cNvPr id="44" name="肘形连接符 43"/>
          <p:cNvCxnSpPr>
            <a:stCxn id="40" idx="0"/>
            <a:endCxn id="41" idx="1"/>
          </p:cNvCxnSpPr>
          <p:nvPr/>
        </p:nvCxnSpPr>
        <p:spPr bwMode="auto">
          <a:xfrm rot="5400000" flipH="1" flipV="1">
            <a:off x="2222431" y="2877642"/>
            <a:ext cx="99400" cy="1046289"/>
          </a:xfrm>
          <a:prstGeom prst="bentConnector2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肘形连接符 44"/>
          <p:cNvCxnSpPr>
            <a:stCxn id="41" idx="3"/>
            <a:endCxn id="42" idx="1"/>
          </p:cNvCxnSpPr>
          <p:nvPr/>
        </p:nvCxnSpPr>
        <p:spPr bwMode="auto">
          <a:xfrm flipV="1">
            <a:off x="3942814" y="3330570"/>
            <a:ext cx="540020" cy="2051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肘形连接符 45"/>
          <p:cNvCxnSpPr>
            <a:stCxn id="42" idx="3"/>
            <a:endCxn id="43" idx="0"/>
          </p:cNvCxnSpPr>
          <p:nvPr/>
        </p:nvCxnSpPr>
        <p:spPr bwMode="auto">
          <a:xfrm>
            <a:off x="6170414" y="3330570"/>
            <a:ext cx="1529387" cy="242446"/>
          </a:xfrm>
          <a:prstGeom prst="bentConnector2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7"/>
          <p:cNvSpPr txBox="1">
            <a:spLocks noChangeArrowheads="1"/>
          </p:cNvSpPr>
          <p:nvPr/>
        </p:nvSpPr>
        <p:spPr bwMode="auto">
          <a:xfrm>
            <a:off x="4752842" y="3872218"/>
            <a:ext cx="2025069" cy="33855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With </a:t>
            </a:r>
            <a:r>
              <a:rPr lang="en-US" altLang="zh-CN" sz="1600" b="1" dirty="0">
                <a:solidFill>
                  <a:srgbClr val="FF0000"/>
                </a:solidFill>
              </a:rPr>
              <a:t>W</a:t>
            </a:r>
            <a:r>
              <a:rPr lang="en-US" altLang="zh-CN" sz="1600" dirty="0"/>
              <a:t>hat Effects</a:t>
            </a:r>
            <a:endParaRPr lang="zh-CN" altLang="en-US" sz="1600" dirty="0"/>
          </a:p>
        </p:txBody>
      </p:sp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2660271" y="3872218"/>
            <a:ext cx="1620055" cy="33855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F</a:t>
            </a:r>
            <a:r>
              <a:rPr lang="en-US" altLang="zh-CN" sz="1600" dirty="0"/>
              <a:t>eedback</a:t>
            </a:r>
            <a:endParaRPr lang="zh-CN" altLang="en-US" sz="1600" dirty="0"/>
          </a:p>
        </p:txBody>
      </p:sp>
      <p:cxnSp>
        <p:nvCxnSpPr>
          <p:cNvPr id="49" name="肘形连接符 48"/>
          <p:cNvCxnSpPr>
            <a:stCxn id="43" idx="2"/>
            <a:endCxn id="47" idx="3"/>
          </p:cNvCxnSpPr>
          <p:nvPr/>
        </p:nvCxnSpPr>
        <p:spPr>
          <a:xfrm rot="5400000">
            <a:off x="7173894" y="3515587"/>
            <a:ext cx="129925" cy="921890"/>
          </a:xfrm>
          <a:prstGeom prst="bentConnector2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肘形连接符 49"/>
          <p:cNvCxnSpPr>
            <a:stCxn id="47" idx="1"/>
            <a:endCxn id="48" idx="3"/>
          </p:cNvCxnSpPr>
          <p:nvPr/>
        </p:nvCxnSpPr>
        <p:spPr>
          <a:xfrm rot="10800000">
            <a:off x="4280326" y="4041495"/>
            <a:ext cx="472516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肘形连接符 50"/>
          <p:cNvCxnSpPr>
            <a:stCxn id="48" idx="1"/>
            <a:endCxn id="40" idx="2"/>
          </p:cNvCxnSpPr>
          <p:nvPr/>
        </p:nvCxnSpPr>
        <p:spPr>
          <a:xfrm rot="10800000">
            <a:off x="1748987" y="3789041"/>
            <a:ext cx="911284" cy="252455"/>
          </a:xfrm>
          <a:prstGeom prst="bentConnector2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2488464" y="2947312"/>
            <a:ext cx="4387649" cy="158087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951554" y="5794269"/>
            <a:ext cx="7604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Lasswell</a:t>
            </a:r>
            <a:r>
              <a:rPr lang="en-US" altLang="zh-CN" sz="1400" dirty="0"/>
              <a:t>, 1948, </a:t>
            </a:r>
            <a:r>
              <a:rPr lang="en-US" altLang="zh-CN" sz="1400" dirty="0" smtClean="0"/>
              <a:t>The Structure And Function Of Communication In Society</a:t>
            </a:r>
            <a:endParaRPr lang="zh-CN" altLang="en-US" sz="1400" dirty="0"/>
          </a:p>
        </p:txBody>
      </p:sp>
      <p:pic>
        <p:nvPicPr>
          <p:cNvPr id="53" name="Picture 5" descr="J:\PNG\png133_1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73" y="1900593"/>
            <a:ext cx="1168826" cy="11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J:\PNG\png133_1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55" y="1988840"/>
            <a:ext cx="1131121" cy="113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5737" y="214943"/>
            <a:ext cx="8229600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b="1" kern="2200" dirty="0">
                <a:latin typeface="Cambria Math" panose="02040503050406030204" pitchFamily="18" charset="0"/>
                <a:ea typeface="Cambria Math" panose="02040503050406030204" pitchFamily="18" charset="0"/>
              </a:rPr>
              <a:t>Perfect Matching in Bipartite Graphs</a:t>
            </a:r>
            <a:endParaRPr lang="zh-CN" altLang="en-US" b="1" kern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348" y="1340768"/>
            <a:ext cx="7150052" cy="4235076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49" name="矩形 48"/>
          <p:cNvSpPr/>
          <p:nvPr/>
        </p:nvSpPr>
        <p:spPr>
          <a:xfrm>
            <a:off x="1158429" y="1979817"/>
            <a:ext cx="3269555" cy="258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1"/>
          </a:p>
        </p:txBody>
      </p:sp>
      <p:sp>
        <p:nvSpPr>
          <p:cNvPr id="78" name="矩形 77"/>
          <p:cNvSpPr/>
          <p:nvPr/>
        </p:nvSpPr>
        <p:spPr>
          <a:xfrm>
            <a:off x="1158429" y="2281385"/>
            <a:ext cx="3269555" cy="229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1"/>
          </a:p>
        </p:txBody>
      </p:sp>
      <p:sp>
        <p:nvSpPr>
          <p:cNvPr id="79" name="矩形 78"/>
          <p:cNvSpPr/>
          <p:nvPr/>
        </p:nvSpPr>
        <p:spPr>
          <a:xfrm>
            <a:off x="1158429" y="2595831"/>
            <a:ext cx="3269555" cy="217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1"/>
          </a:p>
        </p:txBody>
      </p:sp>
      <p:sp>
        <p:nvSpPr>
          <p:cNvPr id="80" name="矩形 79"/>
          <p:cNvSpPr/>
          <p:nvPr/>
        </p:nvSpPr>
        <p:spPr>
          <a:xfrm>
            <a:off x="6300192" y="1772816"/>
            <a:ext cx="1837104" cy="3787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1"/>
          </a:p>
        </p:txBody>
      </p:sp>
      <p:grpSp>
        <p:nvGrpSpPr>
          <p:cNvPr id="4" name="组合 3"/>
          <p:cNvGrpSpPr/>
          <p:nvPr/>
        </p:nvGrpSpPr>
        <p:grpSpPr>
          <a:xfrm>
            <a:off x="4499992" y="2109260"/>
            <a:ext cx="1800200" cy="595334"/>
            <a:chOff x="4067944" y="2109260"/>
            <a:chExt cx="1800200" cy="595334"/>
          </a:xfrm>
        </p:grpSpPr>
        <p:sp>
          <p:nvSpPr>
            <p:cNvPr id="3" name="文本框 2"/>
            <p:cNvSpPr txBox="1"/>
            <p:nvPr/>
          </p:nvSpPr>
          <p:spPr>
            <a:xfrm>
              <a:off x="4427984" y="2336493"/>
              <a:ext cx="1102731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Ads slots</a:t>
              </a:r>
              <a:endParaRPr lang="zh-CN" altLang="en-US" sz="1600" dirty="0"/>
            </a:p>
          </p:txBody>
        </p:sp>
        <p:cxnSp>
          <p:nvCxnSpPr>
            <p:cNvPr id="5" name="直接箭头连接符 4"/>
            <p:cNvCxnSpPr>
              <a:stCxn id="3" idx="1"/>
              <a:endCxn id="49" idx="3"/>
            </p:cNvCxnSpPr>
            <p:nvPr/>
          </p:nvCxnSpPr>
          <p:spPr>
            <a:xfrm flipH="1" flipV="1">
              <a:off x="4067944" y="2109260"/>
              <a:ext cx="360040" cy="39651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>
              <a:stCxn id="3" idx="1"/>
              <a:endCxn id="78" idx="3"/>
            </p:cNvCxnSpPr>
            <p:nvPr/>
          </p:nvCxnSpPr>
          <p:spPr>
            <a:xfrm flipH="1" flipV="1">
              <a:off x="4067944" y="2396279"/>
              <a:ext cx="360040" cy="109491"/>
            </a:xfrm>
            <a:prstGeom prst="straightConnector1">
              <a:avLst/>
            </a:prstGeom>
            <a:ln w="28575"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>
              <a:stCxn id="3" idx="1"/>
              <a:endCxn id="79" idx="3"/>
            </p:cNvCxnSpPr>
            <p:nvPr/>
          </p:nvCxnSpPr>
          <p:spPr>
            <a:xfrm flipH="1">
              <a:off x="4067944" y="2505770"/>
              <a:ext cx="360040" cy="198824"/>
            </a:xfrm>
            <a:prstGeom prst="straightConnector1">
              <a:avLst/>
            </a:prstGeom>
            <a:ln w="28575"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>
              <a:stCxn id="3" idx="3"/>
            </p:cNvCxnSpPr>
            <p:nvPr/>
          </p:nvCxnSpPr>
          <p:spPr>
            <a:xfrm>
              <a:off x="5530715" y="2505770"/>
              <a:ext cx="337429" cy="0"/>
            </a:xfrm>
            <a:prstGeom prst="straightConnector1">
              <a:avLst/>
            </a:prstGeom>
            <a:ln w="28575"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1331640" y="2924944"/>
            <a:ext cx="3888432" cy="2563646"/>
            <a:chOff x="751104" y="3284984"/>
            <a:chExt cx="4341723" cy="2563646"/>
          </a:xfrm>
        </p:grpSpPr>
        <p:sp>
          <p:nvSpPr>
            <p:cNvPr id="8" name="矩形 7"/>
            <p:cNvSpPr/>
            <p:nvPr/>
          </p:nvSpPr>
          <p:spPr>
            <a:xfrm>
              <a:off x="751104" y="3284984"/>
              <a:ext cx="4341723" cy="2563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00667" y="3393923"/>
              <a:ext cx="3722081" cy="2408913"/>
              <a:chOff x="900667" y="3393923"/>
              <a:chExt cx="3722081" cy="2408913"/>
            </a:xfrm>
          </p:grpSpPr>
          <p:pic>
            <p:nvPicPr>
              <p:cNvPr id="82" name="图片 8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6485" y="3393923"/>
                <a:ext cx="3716263" cy="2408913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906485" y="3515630"/>
                <a:ext cx="857203" cy="34051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smtClean="0"/>
                  <a:t>Slot 1</a:t>
                </a:r>
                <a:endParaRPr lang="zh-CN" altLang="en-US" sz="1400" dirty="0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900667" y="3978175"/>
                <a:ext cx="857203" cy="34051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smtClean="0"/>
                  <a:t>Slot 2</a:t>
                </a:r>
                <a:endParaRPr lang="zh-CN" altLang="en-US" sz="1400" dirty="0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900667" y="4463163"/>
                <a:ext cx="857203" cy="34051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smtClean="0"/>
                  <a:t>Slot 3</a:t>
                </a:r>
                <a:endParaRPr lang="zh-CN" altLang="en-US" sz="1400" dirty="0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900667" y="4936483"/>
                <a:ext cx="857203" cy="34051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smtClean="0"/>
                  <a:t>Slot 4</a:t>
                </a:r>
                <a:endParaRPr lang="zh-CN" altLang="en-US" sz="1400" dirty="0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900668" y="5404718"/>
                <a:ext cx="857203" cy="34051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smtClean="0"/>
                  <a:t>Slot 5</a:t>
                </a:r>
                <a:endParaRPr lang="zh-CN" altLang="en-US" sz="1400" dirty="0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08551" y="5713367"/>
            <a:ext cx="7722868" cy="739969"/>
            <a:chOff x="808551" y="5713367"/>
            <a:chExt cx="7722868" cy="739969"/>
          </a:xfrm>
        </p:grpSpPr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833161" y="6105146"/>
              <a:ext cx="7698258" cy="348190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8500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64017">
                <a:defRPr/>
              </a:pPr>
              <a:endParaRPr lang="zh-CN" alt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808551" y="5713367"/>
              <a:ext cx="7507865" cy="545371"/>
            </a:xfrm>
            <a:prstGeom prst="roundRect">
              <a:avLst>
                <a:gd name="adj" fmla="val 2830"/>
              </a:avLst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51554" y="5857527"/>
              <a:ext cx="7220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err="1" smtClean="0"/>
                <a:t>Tutte</a:t>
              </a:r>
              <a:r>
                <a:rPr lang="en-US" altLang="zh-CN" sz="1400" dirty="0" smtClean="0"/>
                <a:t>, 1947, A Ring In Graph Theory;  </a:t>
              </a:r>
              <a:r>
                <a:rPr lang="en-US" altLang="zh-CN" sz="1400" b="1" dirty="0" smtClean="0"/>
                <a:t>Hall</a:t>
              </a:r>
              <a:r>
                <a:rPr lang="en-US" altLang="zh-CN" sz="1400" dirty="0"/>
                <a:t>, 1935, </a:t>
              </a:r>
              <a:r>
                <a:rPr lang="en-US" altLang="zh-CN" sz="1400" dirty="0" smtClean="0"/>
                <a:t>On Representatives Of Subsets</a:t>
              </a:r>
              <a:endParaRPr lang="en-US" altLang="zh-CN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692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8" grpId="0" animBg="1"/>
      <p:bldP spid="79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7036" y="154243"/>
            <a:ext cx="8229600" cy="898991"/>
          </a:xfrm>
        </p:spPr>
        <p:txBody>
          <a:bodyPr>
            <a:normAutofit/>
          </a:bodyPr>
          <a:lstStyle/>
          <a:p>
            <a:pPr algn="ctr"/>
            <a:r>
              <a:rPr lang="en-US" altLang="zh-CN" b="1" kern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Efficient </a:t>
            </a:r>
            <a:r>
              <a:rPr lang="en-US" altLang="zh-CN" b="1" kern="2200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altLang="zh-CN" b="1" kern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atching</a:t>
            </a:r>
            <a:endParaRPr lang="zh-CN" altLang="en-US" b="1" kern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9" name="Rectangle 3"/>
          <p:cNvSpPr>
            <a:spLocks/>
          </p:cNvSpPr>
          <p:nvPr/>
        </p:nvSpPr>
        <p:spPr bwMode="auto">
          <a:xfrm>
            <a:off x="1187624" y="1585565"/>
            <a:ext cx="7951614" cy="4003675"/>
          </a:xfrm>
          <a:prstGeom prst="rect">
            <a:avLst/>
          </a:prstGeom>
          <a:solidFill>
            <a:srgbClr val="0079A5"/>
          </a:solidFill>
          <a:ln>
            <a:noFill/>
          </a:ln>
          <a:effectLst>
            <a:outerShdw dist="380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5305" y="3940043"/>
            <a:ext cx="4432759" cy="142885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85565"/>
            <a:ext cx="5220072" cy="40036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7"/>
          <p:cNvSpPr txBox="1"/>
          <p:nvPr/>
        </p:nvSpPr>
        <p:spPr>
          <a:xfrm>
            <a:off x="1104669" y="4029810"/>
            <a:ext cx="90157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</a:rPr>
              <a:t>Slot 1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1104669" y="4506096"/>
            <a:ext cx="90157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</a:rPr>
              <a:t>Slot 2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TextBox 9"/>
          <p:cNvSpPr txBox="1"/>
          <p:nvPr/>
        </p:nvSpPr>
        <p:spPr>
          <a:xfrm>
            <a:off x="1104669" y="4879151"/>
            <a:ext cx="90157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</a:rPr>
              <a:t>Slot 3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9" name="TextBox 12"/>
          <p:cNvSpPr txBox="1"/>
          <p:nvPr/>
        </p:nvSpPr>
        <p:spPr>
          <a:xfrm>
            <a:off x="3296157" y="3995432"/>
            <a:ext cx="114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Tao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3308095" y="4449993"/>
            <a:ext cx="169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Dong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1" name="TextBox 14"/>
          <p:cNvSpPr txBox="1"/>
          <p:nvPr/>
        </p:nvSpPr>
        <p:spPr>
          <a:xfrm>
            <a:off x="3307379" y="4859622"/>
            <a:ext cx="140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Hao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5" name="直接连接符 44"/>
          <p:cNvCxnSpPr>
            <a:stCxn id="40" idx="1"/>
            <a:endCxn id="37" idx="3"/>
          </p:cNvCxnSpPr>
          <p:nvPr/>
        </p:nvCxnSpPr>
        <p:spPr>
          <a:xfrm flipH="1">
            <a:off x="2006247" y="4634659"/>
            <a:ext cx="1301848" cy="253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40" idx="1"/>
            <a:endCxn id="36" idx="3"/>
          </p:cNvCxnSpPr>
          <p:nvPr/>
        </p:nvCxnSpPr>
        <p:spPr>
          <a:xfrm flipH="1" flipV="1">
            <a:off x="2006247" y="4183699"/>
            <a:ext cx="1301848" cy="4509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表格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38128"/>
              </p:ext>
            </p:extLst>
          </p:nvPr>
        </p:nvGraphicFramePr>
        <p:xfrm>
          <a:off x="727305" y="2111979"/>
          <a:ext cx="4132729" cy="156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222"/>
                <a:gridCol w="642869"/>
                <a:gridCol w="826546"/>
                <a:gridCol w="826546"/>
                <a:gridCol w="826546"/>
              </a:tblGrid>
              <a:tr h="391235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Tao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Dong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solidFill>
                            <a:schemeClr val="bg1"/>
                          </a:solidFill>
                        </a:rPr>
                        <a:t>Hao</a:t>
                      </a:r>
                      <a:endParaRPr lang="en-US" altLang="zh-CN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>
                          <a:solidFill>
                            <a:schemeClr val="bg1"/>
                          </a:solidFill>
                        </a:rPr>
                        <a:t>Ya</a:t>
                      </a:r>
                      <a:endParaRPr lang="en-US" altLang="zh-CN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12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Slot</a:t>
                      </a:r>
                      <a:r>
                        <a:rPr lang="en-US" altLang="zh-CN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FF00"/>
                          </a:solidFill>
                        </a:rPr>
                        <a:t>12</a:t>
                      </a:r>
                      <a:endParaRPr lang="zh-CN" alt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12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Slot 2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zh-CN" alt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12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Slot</a:t>
                      </a:r>
                      <a:r>
                        <a:rPr lang="en-US" altLang="zh-CN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zh-CN" alt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402" marR="86402" marT="43201" marB="4320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8" name="直接连接符 47"/>
          <p:cNvCxnSpPr>
            <a:stCxn id="39" idx="1"/>
            <a:endCxn id="36" idx="3"/>
          </p:cNvCxnSpPr>
          <p:nvPr/>
        </p:nvCxnSpPr>
        <p:spPr>
          <a:xfrm flipH="1">
            <a:off x="2006247" y="4180098"/>
            <a:ext cx="1289910" cy="36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39" idx="1"/>
            <a:endCxn id="37" idx="3"/>
          </p:cNvCxnSpPr>
          <p:nvPr/>
        </p:nvCxnSpPr>
        <p:spPr>
          <a:xfrm flipH="1">
            <a:off x="2006247" y="4180098"/>
            <a:ext cx="1289910" cy="4798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39" idx="1"/>
            <a:endCxn id="38" idx="3"/>
          </p:cNvCxnSpPr>
          <p:nvPr/>
        </p:nvCxnSpPr>
        <p:spPr>
          <a:xfrm flipH="1">
            <a:off x="2006247" y="4180098"/>
            <a:ext cx="1289910" cy="8529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40" idx="1"/>
            <a:endCxn id="38" idx="3"/>
          </p:cNvCxnSpPr>
          <p:nvPr/>
        </p:nvCxnSpPr>
        <p:spPr>
          <a:xfrm flipH="1">
            <a:off x="2006247" y="4634659"/>
            <a:ext cx="1301848" cy="3983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41" idx="1"/>
            <a:endCxn id="36" idx="3"/>
          </p:cNvCxnSpPr>
          <p:nvPr/>
        </p:nvCxnSpPr>
        <p:spPr>
          <a:xfrm flipH="1" flipV="1">
            <a:off x="2006247" y="4183699"/>
            <a:ext cx="1301132" cy="8605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41" idx="1"/>
            <a:endCxn id="37" idx="3"/>
          </p:cNvCxnSpPr>
          <p:nvPr/>
        </p:nvCxnSpPr>
        <p:spPr>
          <a:xfrm flipH="1" flipV="1">
            <a:off x="2006247" y="4659985"/>
            <a:ext cx="1301132" cy="3843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endCxn id="38" idx="3"/>
          </p:cNvCxnSpPr>
          <p:nvPr/>
        </p:nvCxnSpPr>
        <p:spPr>
          <a:xfrm flipH="1" flipV="1">
            <a:off x="2006247" y="5033040"/>
            <a:ext cx="1372040" cy="424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48"/>
          <p:cNvSpPr txBox="1"/>
          <p:nvPr/>
        </p:nvSpPr>
        <p:spPr>
          <a:xfrm>
            <a:off x="1264199" y="1724769"/>
            <a:ext cx="301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Advertisers' Value Matrix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569388" y="1905610"/>
            <a:ext cx="3220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5" indent="-270005">
              <a:buFontTx/>
              <a:buChar char="-"/>
            </a:pPr>
            <a:r>
              <a:rPr lang="en-US" altLang="zh-CN" sz="2000" dirty="0" smtClean="0">
                <a:solidFill>
                  <a:schemeClr val="bg1"/>
                </a:solidFill>
              </a:rPr>
              <a:t>Efficient Matching</a:t>
            </a:r>
            <a:r>
              <a:rPr lang="zh-CN" altLang="en-US" sz="2000" dirty="0" smtClean="0">
                <a:solidFill>
                  <a:schemeClr val="bg1"/>
                </a:solidFill>
              </a:rPr>
              <a:t>：</a:t>
            </a:r>
            <a:r>
              <a:rPr lang="en-US" altLang="zh-CN" sz="2000" dirty="0" smtClean="0">
                <a:solidFill>
                  <a:schemeClr val="bg1"/>
                </a:solidFill>
              </a:rPr>
              <a:t>Maximum sum </a:t>
            </a:r>
            <a:r>
              <a:rPr lang="en-US" altLang="zh-CN" sz="2000" dirty="0">
                <a:solidFill>
                  <a:schemeClr val="bg1"/>
                </a:solidFill>
              </a:rPr>
              <a:t>of </a:t>
            </a:r>
            <a:r>
              <a:rPr lang="en-US" altLang="zh-CN" sz="2000" dirty="0" smtClean="0">
                <a:solidFill>
                  <a:schemeClr val="bg1"/>
                </a:solidFill>
              </a:rPr>
              <a:t>each advertisers</a:t>
            </a:r>
            <a:r>
              <a:rPr lang="en-US" altLang="zh-CN" sz="2000" dirty="0">
                <a:solidFill>
                  <a:schemeClr val="bg1"/>
                </a:solidFill>
              </a:rPr>
              <a:t>' </a:t>
            </a:r>
            <a:r>
              <a:rPr lang="en-US" altLang="zh-CN" sz="2000" dirty="0" smtClean="0">
                <a:solidFill>
                  <a:schemeClr val="bg1"/>
                </a:solidFill>
              </a:rPr>
              <a:t>Value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407696" y="2968721"/>
            <a:ext cx="1650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12+6+5=23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607578" y="3548303"/>
            <a:ext cx="3369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5" indent="-270005">
              <a:buFontTx/>
              <a:buChar char="-"/>
            </a:pPr>
            <a:r>
              <a:rPr lang="en-US" altLang="zh-CN" sz="2000" dirty="0" smtClean="0">
                <a:solidFill>
                  <a:schemeClr val="bg1"/>
                </a:solidFill>
              </a:rPr>
              <a:t>But this result is unstable if there is no </a:t>
            </a:r>
            <a:r>
              <a:rPr lang="en-US" altLang="zh-CN" sz="2000" dirty="0">
                <a:solidFill>
                  <a:schemeClr val="bg1"/>
                </a:solidFill>
              </a:rPr>
              <a:t>any constraint </a:t>
            </a:r>
            <a:r>
              <a:rPr lang="en-US" altLang="zh-CN" sz="2000" dirty="0" smtClean="0">
                <a:solidFill>
                  <a:schemeClr val="bg1"/>
                </a:solidFill>
              </a:rPr>
              <a:t>for advertisers.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55" grpId="0"/>
      <p:bldP spid="56" grpId="0"/>
      <p:bldP spid="57" grpId="0"/>
      <p:bldP spid="42" grpId="0"/>
    </p:bldLst>
  </p:timing>
</p:sld>
</file>

<file path=ppt/theme/theme1.xml><?xml version="1.0" encoding="utf-8"?>
<a:theme xmlns:a="http://schemas.openxmlformats.org/drawingml/2006/main" name="baidu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全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baidu主题1</Template>
  <TotalTime>11759</TotalTime>
  <Words>1002</Words>
  <Application>Microsoft Office PowerPoint</Application>
  <PresentationFormat>On-screen Show (4:3)</PresentationFormat>
  <Paragraphs>354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baidu主题1</vt:lpstr>
      <vt:lpstr>公式</vt:lpstr>
      <vt:lpstr>Mechanism Design for Keyword Auction</vt:lpstr>
      <vt:lpstr>Two Questions</vt:lpstr>
      <vt:lpstr>Some are Beautiful</vt:lpstr>
      <vt:lpstr>Some other are annoying</vt:lpstr>
      <vt:lpstr>What topic is today’s talk?</vt:lpstr>
      <vt:lpstr>Computational Advertising</vt:lpstr>
      <vt:lpstr>Advertising is A Kind of Matching</vt:lpstr>
      <vt:lpstr>Perfect Matching in Bipartite Graphs</vt:lpstr>
      <vt:lpstr>Efficient Matching</vt:lpstr>
      <vt:lpstr>Market Clearing Price</vt:lpstr>
      <vt:lpstr>Advertisement Scheduling System：广告管家</vt:lpstr>
      <vt:lpstr>VCG Realizes Market Values</vt:lpstr>
      <vt:lpstr>Generalized English Auction</vt:lpstr>
      <vt:lpstr>Deferred Acceptance</vt:lpstr>
      <vt:lpstr>Generalized Second Price Auction(GSP)</vt:lpstr>
      <vt:lpstr>Weighted GSP</vt:lpstr>
      <vt:lpstr>CTR Prediction</vt:lpstr>
      <vt:lpstr>Unified Auction</vt:lpstr>
      <vt:lpstr>Economics tell advertiers how to bid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广告与计算广告</dc:title>
  <dc:creator>戎文晋</dc:creator>
  <cp:lastModifiedBy>Phyllis Leung</cp:lastModifiedBy>
  <cp:revision>760</cp:revision>
  <dcterms:created xsi:type="dcterms:W3CDTF">2012-07-23T01:44:54Z</dcterms:created>
  <dcterms:modified xsi:type="dcterms:W3CDTF">2014-09-05T01:25:08Z</dcterms:modified>
</cp:coreProperties>
</file>